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presentation.xml" ContentType="application/vnd.openxmlformats-officedocument.presentationml.presentation.main+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9"/>
  </p:notesMasterIdLst>
  <p:sldIdLst>
    <p:sldId id="256" r:id="rId3"/>
    <p:sldId id="257" r:id="rId4"/>
    <p:sldId id="258" r:id="rId5"/>
    <p:sldId id="259" r:id="rId6"/>
    <p:sldId id="268" r:id="rId7"/>
    <p:sldId id="260" r:id="rId8"/>
    <p:sldId id="261" r:id="rId9"/>
    <p:sldId id="262" r:id="rId10"/>
    <p:sldId id="263" r:id="rId11"/>
    <p:sldId id="264" r:id="rId12"/>
    <p:sldId id="265" r:id="rId13"/>
    <p:sldId id="266" r:id="rId14"/>
    <p:sldId id="269" r:id="rId15"/>
    <p:sldId id="270" r:id="rId16"/>
    <p:sldId id="267"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99"/>
    <p:restoredTop sz="96291"/>
  </p:normalViewPr>
  <p:slideViewPr>
    <p:cSldViewPr snapToGrid="0" snapToObjects="1" showGuides="1">
      <p:cViewPr varScale="1">
        <p:scale>
          <a:sx n="65" d="100"/>
          <a:sy n="65" d="100"/>
        </p:scale>
        <p:origin x="224" y="14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3.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9B67CA-6420-CD4B-846F-99849250C475}" type="datetimeFigureOut">
              <a:rPr lang="en-US" smtClean="0"/>
              <a:t>9/22/20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D2175-2581-7D43-8264-11CABE2320AB}" type="slidenum">
              <a:rPr lang="en-US" smtClean="0"/>
              <a:t>‹#›</a:t>
            </a:fld>
            <a:endParaRPr lang="en-US"/>
          </a:p>
        </p:txBody>
      </p:sp>
    </p:spTree>
    <p:extLst>
      <p:ext uri="{BB962C8B-B14F-4D97-AF65-F5344CB8AC3E}">
        <p14:creationId xmlns:p14="http://schemas.microsoft.com/office/powerpoint/2010/main" val="230978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379BF-CE7B-4940-8EEA-55BF465516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2132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3E26E-9B79-1E45-B2FE-6714B7FC6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5983F3-8804-994F-BFE1-9A67BF3EFF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8F9234-FC0C-0444-954C-35F274DD366B}"/>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5" name="Footer Placeholder 4">
            <a:extLst>
              <a:ext uri="{FF2B5EF4-FFF2-40B4-BE49-F238E27FC236}">
                <a16:creationId xmlns:a16="http://schemas.microsoft.com/office/drawing/2014/main" id="{65BBC8F8-E1BF-1242-B809-DFEE38E05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AACE6-7461-7948-8A67-C763D3B92370}"/>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18644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3D4B9-12D3-394D-AF4B-9D655214A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9EBF3-7A0A-FB42-BE57-EBDB63C214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B07A0-92C0-0E41-9904-89376416F51E}"/>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5" name="Footer Placeholder 4">
            <a:extLst>
              <a:ext uri="{FF2B5EF4-FFF2-40B4-BE49-F238E27FC236}">
                <a16:creationId xmlns:a16="http://schemas.microsoft.com/office/drawing/2014/main" id="{C7282596-DE97-BF41-85F6-3E79C637D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2E81E9-1181-DF4E-9CA7-7FEFB38A651F}"/>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229376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ACDE55-2649-6443-910C-AA86AA4AA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1C255C-77A5-5148-A105-7A7CAF0E3D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D69003-C83A-E443-B024-B9B15B4435C5}"/>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5" name="Footer Placeholder 4">
            <a:extLst>
              <a:ext uri="{FF2B5EF4-FFF2-40B4-BE49-F238E27FC236}">
                <a16:creationId xmlns:a16="http://schemas.microsoft.com/office/drawing/2014/main" id="{E9CC6E3B-44D3-7E49-A8B8-E648830D8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F1C5B-5DB6-B845-95AE-DD7A0BDC6C71}"/>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149471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97DA-23C4-41D8-AFF7-A348F919F150}"/>
              </a:ext>
            </a:extLst>
          </p:cNvPr>
          <p:cNvSpPr>
            <a:spLocks noGrp="1"/>
          </p:cNvSpPr>
          <p:nvPr>
            <p:ph type="title"/>
          </p:nvPr>
        </p:nvSpPr>
        <p:spPr>
          <a:xfrm>
            <a:off x="3486150" y="2516187"/>
            <a:ext cx="4667250" cy="1825625"/>
          </a:xfrm>
        </p:spPr>
        <p:txBody>
          <a:bodyPr/>
          <a:lstStyle/>
          <a:p>
            <a:r>
              <a:rPr lang="en-US"/>
              <a:t>Click to edit Master title style</a:t>
            </a:r>
          </a:p>
        </p:txBody>
      </p:sp>
      <p:sp>
        <p:nvSpPr>
          <p:cNvPr id="3" name="Date Placeholder 2">
            <a:extLst>
              <a:ext uri="{FF2B5EF4-FFF2-40B4-BE49-F238E27FC236}">
                <a16:creationId xmlns:a16="http://schemas.microsoft.com/office/drawing/2014/main" id="{5572E9F0-062A-45EE-B18B-3887CC9FF19C}"/>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34C51A83-C935-44A4-9F3C-BD0E7A1E4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62542-B862-476B-A4F8-8E35A3E2E3ED}"/>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401979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97DA-23C4-41D8-AFF7-A348F919F150}"/>
              </a:ext>
            </a:extLst>
          </p:cNvPr>
          <p:cNvSpPr>
            <a:spLocks noGrp="1"/>
          </p:cNvSpPr>
          <p:nvPr>
            <p:ph type="title"/>
          </p:nvPr>
        </p:nvSpPr>
        <p:spPr>
          <a:xfrm>
            <a:off x="3486150" y="2516187"/>
            <a:ext cx="4667250" cy="1825625"/>
          </a:xfrm>
        </p:spPr>
        <p:txBody>
          <a:bodyPr/>
          <a:lstStyle/>
          <a:p>
            <a:r>
              <a:rPr lang="en-US"/>
              <a:t>Click to edit Master title style</a:t>
            </a:r>
          </a:p>
        </p:txBody>
      </p:sp>
      <p:sp>
        <p:nvSpPr>
          <p:cNvPr id="3" name="Date Placeholder 2">
            <a:extLst>
              <a:ext uri="{FF2B5EF4-FFF2-40B4-BE49-F238E27FC236}">
                <a16:creationId xmlns:a16="http://schemas.microsoft.com/office/drawing/2014/main" id="{5572E9F0-062A-45EE-B18B-3887CC9FF19C}"/>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34C51A83-C935-44A4-9F3C-BD0E7A1E4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62542-B862-476B-A4F8-8E35A3E2E3ED}"/>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566388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97DA-23C4-41D8-AFF7-A348F919F150}"/>
              </a:ext>
            </a:extLst>
          </p:cNvPr>
          <p:cNvSpPr>
            <a:spLocks noGrp="1"/>
          </p:cNvSpPr>
          <p:nvPr>
            <p:ph type="title"/>
          </p:nvPr>
        </p:nvSpPr>
        <p:spPr>
          <a:xfrm>
            <a:off x="3486150" y="2516187"/>
            <a:ext cx="4667250" cy="1825625"/>
          </a:xfrm>
        </p:spPr>
        <p:txBody>
          <a:bodyPr/>
          <a:lstStyle/>
          <a:p>
            <a:r>
              <a:rPr lang="en-US"/>
              <a:t>Click to edit Master title style</a:t>
            </a:r>
          </a:p>
        </p:txBody>
      </p:sp>
      <p:sp>
        <p:nvSpPr>
          <p:cNvPr id="3" name="Date Placeholder 2">
            <a:extLst>
              <a:ext uri="{FF2B5EF4-FFF2-40B4-BE49-F238E27FC236}">
                <a16:creationId xmlns:a16="http://schemas.microsoft.com/office/drawing/2014/main" id="{5572E9F0-062A-45EE-B18B-3887CC9FF19C}"/>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34C51A83-C935-44A4-9F3C-BD0E7A1E4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62542-B862-476B-A4F8-8E35A3E2E3ED}"/>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95150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97DA-23C4-41D8-AFF7-A348F919F150}"/>
              </a:ext>
            </a:extLst>
          </p:cNvPr>
          <p:cNvSpPr>
            <a:spLocks noGrp="1"/>
          </p:cNvSpPr>
          <p:nvPr>
            <p:ph type="title"/>
          </p:nvPr>
        </p:nvSpPr>
        <p:spPr>
          <a:xfrm>
            <a:off x="3486150" y="2516187"/>
            <a:ext cx="4667250" cy="1825625"/>
          </a:xfrm>
        </p:spPr>
        <p:txBody>
          <a:bodyPr/>
          <a:lstStyle/>
          <a:p>
            <a:r>
              <a:rPr lang="en-US"/>
              <a:t>Click to edit Master title style</a:t>
            </a:r>
          </a:p>
        </p:txBody>
      </p:sp>
      <p:sp>
        <p:nvSpPr>
          <p:cNvPr id="3" name="Date Placeholder 2">
            <a:extLst>
              <a:ext uri="{FF2B5EF4-FFF2-40B4-BE49-F238E27FC236}">
                <a16:creationId xmlns:a16="http://schemas.microsoft.com/office/drawing/2014/main" id="{5572E9F0-062A-45EE-B18B-3887CC9FF19C}"/>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34C51A83-C935-44A4-9F3C-BD0E7A1E4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62542-B862-476B-A4F8-8E35A3E2E3ED}"/>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31598287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97DA-23C4-41D8-AFF7-A348F919F150}"/>
              </a:ext>
            </a:extLst>
          </p:cNvPr>
          <p:cNvSpPr>
            <a:spLocks noGrp="1"/>
          </p:cNvSpPr>
          <p:nvPr>
            <p:ph type="title"/>
          </p:nvPr>
        </p:nvSpPr>
        <p:spPr>
          <a:xfrm>
            <a:off x="3486150" y="2516187"/>
            <a:ext cx="4667250" cy="1825625"/>
          </a:xfrm>
        </p:spPr>
        <p:txBody>
          <a:bodyPr/>
          <a:lstStyle/>
          <a:p>
            <a:r>
              <a:rPr lang="en-US"/>
              <a:t>Click to edit Master title style</a:t>
            </a:r>
          </a:p>
        </p:txBody>
      </p:sp>
      <p:sp>
        <p:nvSpPr>
          <p:cNvPr id="3" name="Date Placeholder 2">
            <a:extLst>
              <a:ext uri="{FF2B5EF4-FFF2-40B4-BE49-F238E27FC236}">
                <a16:creationId xmlns:a16="http://schemas.microsoft.com/office/drawing/2014/main" id="{5572E9F0-062A-45EE-B18B-3887CC9FF19C}"/>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34C51A83-C935-44A4-9F3C-BD0E7A1E4F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262542-B862-476B-A4F8-8E35A3E2E3ED}"/>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2259899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4C54-7BC4-4509-93EB-0671D5CA954B}"/>
              </a:ext>
            </a:extLst>
          </p:cNvPr>
          <p:cNvSpPr>
            <a:spLocks noGrp="1"/>
          </p:cNvSpPr>
          <p:nvPr>
            <p:ph type="ctrTitle"/>
          </p:nvPr>
        </p:nvSpPr>
        <p:spPr>
          <a:xfrm>
            <a:off x="4905374" y="1122363"/>
            <a:ext cx="5800726"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1E254AA-EE45-4D5A-B772-5D860D4BDD32}"/>
              </a:ext>
            </a:extLst>
          </p:cNvPr>
          <p:cNvSpPr>
            <a:spLocks noGrp="1"/>
          </p:cNvSpPr>
          <p:nvPr>
            <p:ph type="subTitle" idx="1"/>
          </p:nvPr>
        </p:nvSpPr>
        <p:spPr>
          <a:xfrm>
            <a:off x="4905374" y="3602038"/>
            <a:ext cx="580072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41611A-837C-42E6-9EA5-2239B40B42BF}"/>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CE628CB0-8EAD-4575-BFD3-2E5297DDB7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7E851-C88E-4403-9943-5DCA213C9218}"/>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22882747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7E23-331D-424A-900D-8EA980E86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4805A4-394E-41AC-9AEC-133D601A3C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03089-C4E5-45E2-9A81-848EA215D1CC}"/>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A126F9F7-59D5-46E5-8F34-2FD5E6446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1CFB3-A3AA-4C8B-80CB-4363DF295587}"/>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733256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E1B7-5543-4B77-A160-8D2B33966F0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B54D06F-3E7F-4954-9F0B-01E9388A1FD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13B9165-0FA6-4215-B21C-AFA633F6DDAA}"/>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BD83D49D-839A-465B-9081-DBC84A8AB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B9981-1179-46AC-AEF7-A39BDB43A671}"/>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295092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3EED2-0F3C-B448-809E-EC6F6B7E04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989A0A-6F79-E24A-9D97-6F83A9997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BDB447-BEA1-9042-9AA8-AC2809F50DBF}"/>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5" name="Footer Placeholder 4">
            <a:extLst>
              <a:ext uri="{FF2B5EF4-FFF2-40B4-BE49-F238E27FC236}">
                <a16:creationId xmlns:a16="http://schemas.microsoft.com/office/drawing/2014/main" id="{A9F31289-0FC5-8C4E-96AE-8F326422B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77899D-96F2-8E43-94E4-A395FA3D20D0}"/>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3865542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E1B7-5543-4B77-A160-8D2B33966F0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B54D06F-3E7F-4954-9F0B-01E9388A1FD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13B9165-0FA6-4215-B21C-AFA633F6DDAA}"/>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BD83D49D-839A-465B-9081-DBC84A8AB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B9981-1179-46AC-AEF7-A39BDB43A671}"/>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2059019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E1B7-5543-4B77-A160-8D2B33966F0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B54D06F-3E7F-4954-9F0B-01E9388A1FD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13B9165-0FA6-4215-B21C-AFA633F6DDAA}"/>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BD83D49D-839A-465B-9081-DBC84A8AB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B9981-1179-46AC-AEF7-A39BDB43A671}"/>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2257043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E1B7-5543-4B77-A160-8D2B33966F0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B54D06F-3E7F-4954-9F0B-01E9388A1FD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13B9165-0FA6-4215-B21C-AFA633F6DDAA}"/>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BD83D49D-839A-465B-9081-DBC84A8AB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B9981-1179-46AC-AEF7-A39BDB43A671}"/>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4028771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E1B7-5543-4B77-A160-8D2B33966F0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B54D06F-3E7F-4954-9F0B-01E9388A1FD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13B9165-0FA6-4215-B21C-AFA633F6DDAA}"/>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BD83D49D-839A-465B-9081-DBC84A8AB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B9981-1179-46AC-AEF7-A39BDB43A671}"/>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3409198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E1B7-5543-4B77-A160-8D2B33966F0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B54D06F-3E7F-4954-9F0B-01E9388A1FDD}"/>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13B9165-0FA6-4215-B21C-AFA633F6DDAA}"/>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BD83D49D-839A-465B-9081-DBC84A8AB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B9981-1179-46AC-AEF7-A39BDB43A671}"/>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1378038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029E-8E57-4C86-921C-6EFAC1AE0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04442-0FE5-4D0D-9BD4-B9EDAB25B3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726F3E-BEB0-4502-8C34-D02F21F74A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0A158B-E827-4CDA-9ED9-CA734D460CC3}"/>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6" name="Footer Placeholder 5">
            <a:extLst>
              <a:ext uri="{FF2B5EF4-FFF2-40B4-BE49-F238E27FC236}">
                <a16:creationId xmlns:a16="http://schemas.microsoft.com/office/drawing/2014/main" id="{9B287751-87EB-483D-8108-1863EEFF40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F3662-7E9B-43D0-B2D7-93D1F75E7E78}"/>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1029643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EF3B-F48F-4D97-BD61-5CCF98E808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BD0A9C-B169-4194-BAFC-A2CA13435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ACEECE-A16C-405B-940B-C2129E038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096989-14FF-4B18-B2FE-E618763E93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F40665-1D3B-412A-8C14-2D78885C36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D10926-48D1-4DDE-9012-601086628CA1}"/>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8" name="Footer Placeholder 7">
            <a:extLst>
              <a:ext uri="{FF2B5EF4-FFF2-40B4-BE49-F238E27FC236}">
                <a16:creationId xmlns:a16="http://schemas.microsoft.com/office/drawing/2014/main" id="{CB7553CF-55FB-4FCD-88F2-0B661BAB2C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86FAF-B82C-48B0-B364-7DC9C518E99D}"/>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808421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7623C-124B-4403-95FE-92F69BECF348}"/>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3" name="Footer Placeholder 2">
            <a:extLst>
              <a:ext uri="{FF2B5EF4-FFF2-40B4-BE49-F238E27FC236}">
                <a16:creationId xmlns:a16="http://schemas.microsoft.com/office/drawing/2014/main" id="{997DF195-54AA-4BFE-90CA-B489C9669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24570B-A3C6-4CD7-80F1-69CF922C93DA}"/>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13113277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7623C-124B-4403-95FE-92F69BECF348}"/>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3" name="Footer Placeholder 2">
            <a:extLst>
              <a:ext uri="{FF2B5EF4-FFF2-40B4-BE49-F238E27FC236}">
                <a16:creationId xmlns:a16="http://schemas.microsoft.com/office/drawing/2014/main" id="{997DF195-54AA-4BFE-90CA-B489C9669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24570B-A3C6-4CD7-80F1-69CF922C93DA}"/>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1897313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C7623C-124B-4403-95FE-92F69BECF348}"/>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3" name="Footer Placeholder 2">
            <a:extLst>
              <a:ext uri="{FF2B5EF4-FFF2-40B4-BE49-F238E27FC236}">
                <a16:creationId xmlns:a16="http://schemas.microsoft.com/office/drawing/2014/main" id="{997DF195-54AA-4BFE-90CA-B489C9669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24570B-A3C6-4CD7-80F1-69CF922C93DA}"/>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1744294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1033-5827-BB4E-859C-57AAF1C8EB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6C6E3A-3967-A946-907A-3812688FF8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3DFDB9-EB5D-144B-8DE5-A8F36BB09746}"/>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5" name="Footer Placeholder 4">
            <a:extLst>
              <a:ext uri="{FF2B5EF4-FFF2-40B4-BE49-F238E27FC236}">
                <a16:creationId xmlns:a16="http://schemas.microsoft.com/office/drawing/2014/main" id="{15F39445-CF60-264B-A683-5C3E5032D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06D8D-9158-1D43-83D9-9A3EF6BEC68C}"/>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1368867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1B303C-24BD-451B-B8CE-2099BE1DA1D6}"/>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EE6486E9-E519-479B-9396-6BAAD16D4C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9CC906-04AB-4AAC-8C4B-60C648A1DA06}"/>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2994711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8E8B-6700-461E-806B-BC63AEAA0C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EA5084-EA92-4144-9929-66B0E5922563}"/>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377445DA-F30C-4BC5-935E-0240EDB2E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476E11-B975-41A2-9CE8-7331D440BAD0}"/>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4040307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D8D6-A5BE-46FA-925D-874E408CC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4076A3-ECB8-4BD5-AA0F-ADB5B23CBB9B}"/>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72EFB4BA-0811-4B55-968D-8650FB46EC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60E40A-1DC2-43B0-A4AF-4614050E7F1A}"/>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1467703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ACD5-E176-40BE-9065-C9A592BF8A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68E766-C776-4FAC-9BDB-1DCF11D6F96B}"/>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4" name="Footer Placeholder 3">
            <a:extLst>
              <a:ext uri="{FF2B5EF4-FFF2-40B4-BE49-F238E27FC236}">
                <a16:creationId xmlns:a16="http://schemas.microsoft.com/office/drawing/2014/main" id="{FCDAE2D9-4573-40E7-86C4-BF4BE33152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CB2D7-FD48-4110-82A3-A801363D3A5A}"/>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971085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44E98-B83A-4755-A2D8-DAE14EBBD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5FCF73-DEDA-428D-8A1B-34544C596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D3B0B0-BA9E-4A5D-982A-00B5FEC41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EEBE2E-9F51-4F2D-B1E6-D0FC01D3ECCC}"/>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6" name="Footer Placeholder 5">
            <a:extLst>
              <a:ext uri="{FF2B5EF4-FFF2-40B4-BE49-F238E27FC236}">
                <a16:creationId xmlns:a16="http://schemas.microsoft.com/office/drawing/2014/main" id="{5B775031-B4A6-45B4-8511-73B305600F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0EC2C-579A-4D54-B474-221021EB544F}"/>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32576702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E8CD9-D527-4592-AA01-FBED041D52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5D77CB-3A46-47E6-9725-CF11179B9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1D108-0460-48B9-BB4B-0D4A416EB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67EB90-85A8-45AC-9AC6-C804830BD8F3}"/>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6" name="Footer Placeholder 5">
            <a:extLst>
              <a:ext uri="{FF2B5EF4-FFF2-40B4-BE49-F238E27FC236}">
                <a16:creationId xmlns:a16="http://schemas.microsoft.com/office/drawing/2014/main" id="{CD6364B7-78AB-4065-A138-2D0B9BFC96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52F8A-57E2-413D-B731-4AC11FAFEBC1}"/>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1829673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5E07-5DA7-49BD-813C-5D6312D4BE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39AE84-360D-4881-852B-56148A4DAE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0FE2F-A9DC-4A47-9B33-7DDD3135D28A}"/>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E45BB34D-B44E-47F3-A60C-05910FBF3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FD9C2-4AEC-4D9A-9DD8-CD8970F15327}"/>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223453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A3BA6-E37D-423E-B927-4FBDC74FE4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A56AFD-F262-469A-8902-990F9DF8F0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19230-FFB4-4FAD-B414-AD8DB105658F}"/>
              </a:ext>
            </a:extLst>
          </p:cNvPr>
          <p:cNvSpPr>
            <a:spLocks noGrp="1"/>
          </p:cNvSpPr>
          <p:nvPr>
            <p:ph type="dt" sz="half" idx="10"/>
          </p:nvPr>
        </p:nvSpPr>
        <p:spPr/>
        <p:txBody>
          <a:body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CBE7E3D6-0221-49B6-B575-70AD8F535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A2F97C-002E-4DAC-9E4B-6E5728A56E98}"/>
              </a:ext>
            </a:extLst>
          </p:cNvPr>
          <p:cNvSpPr>
            <a:spLocks noGrp="1"/>
          </p:cNvSpPr>
          <p:nvPr>
            <p:ph type="sldNum" sz="quarter" idx="12"/>
          </p:nvPr>
        </p:nvSpPr>
        <p:spPr/>
        <p:txBody>
          <a:bodyPr/>
          <a:lstStyle/>
          <a:p>
            <a:fld id="{6B95EDBC-D4F4-45FC-9FAC-9BBF852392CA}" type="slidenum">
              <a:rPr lang="en-US" smtClean="0"/>
              <a:t>‹#›</a:t>
            </a:fld>
            <a:endParaRPr lang="en-US"/>
          </a:p>
        </p:txBody>
      </p:sp>
    </p:spTree>
    <p:extLst>
      <p:ext uri="{BB962C8B-B14F-4D97-AF65-F5344CB8AC3E}">
        <p14:creationId xmlns:p14="http://schemas.microsoft.com/office/powerpoint/2010/main" val="1713411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CDB54-2504-7545-9ACB-B5CE2A5433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6993CE-9640-004C-BD29-105F613937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DFB6E2-C417-8A4E-9D2E-675B1DE015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EB66BA-45B1-074A-A4F6-9B161C4E58B6}"/>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6" name="Footer Placeholder 5">
            <a:extLst>
              <a:ext uri="{FF2B5EF4-FFF2-40B4-BE49-F238E27FC236}">
                <a16:creationId xmlns:a16="http://schemas.microsoft.com/office/drawing/2014/main" id="{FB544B98-EDF2-354B-A693-E948C06E8E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E0B564-CB9F-5B4B-86BF-6FBC2EB150A6}"/>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368113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5CE7F-38DB-EB40-ADF8-1CD13E347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8497C-1C8C-3243-B214-FF86D6FE7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671E73-91B2-3749-923B-C391762A98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481934-02A2-2542-930E-026BF7A61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500D7A-EFC8-1043-87C1-03169942CA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C144E7-9F50-CF46-B93C-C78E0B5F0488}"/>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8" name="Footer Placeholder 7">
            <a:extLst>
              <a:ext uri="{FF2B5EF4-FFF2-40B4-BE49-F238E27FC236}">
                <a16:creationId xmlns:a16="http://schemas.microsoft.com/office/drawing/2014/main" id="{3EC9E719-6C81-0C43-A70C-DC0316A763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6AE97F-38D0-634B-BCC1-2F4928F4047E}"/>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101594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4FF9-8FC2-D84F-B52B-B52AB3D87F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091C24-88A4-C34A-9870-C0DF427F3DB3}"/>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4" name="Footer Placeholder 3">
            <a:extLst>
              <a:ext uri="{FF2B5EF4-FFF2-40B4-BE49-F238E27FC236}">
                <a16:creationId xmlns:a16="http://schemas.microsoft.com/office/drawing/2014/main" id="{0DC9E767-A338-CD4A-B601-50A9D33EBD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B658C5-1CA2-C149-9410-BBB7BD96D9A0}"/>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1048802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F3BB34-68B3-E948-9D77-A491C1FCF875}"/>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3" name="Footer Placeholder 2">
            <a:extLst>
              <a:ext uri="{FF2B5EF4-FFF2-40B4-BE49-F238E27FC236}">
                <a16:creationId xmlns:a16="http://schemas.microsoft.com/office/drawing/2014/main" id="{E5ABEADF-B9E1-D64C-9314-3FDC36A7D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46F710-6F92-0544-A2CC-97354720DB0E}"/>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3375325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F6D3-2707-3048-A130-4BF9EC3ECC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71E927-9063-FE43-8289-C6B8F14031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B8A580-47B2-F142-B135-02E1A51725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996C66-AD9D-CD43-8CCB-F61BA99058B4}"/>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6" name="Footer Placeholder 5">
            <a:extLst>
              <a:ext uri="{FF2B5EF4-FFF2-40B4-BE49-F238E27FC236}">
                <a16:creationId xmlns:a16="http://schemas.microsoft.com/office/drawing/2014/main" id="{7183D701-1B00-7F4B-95A7-6974695412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70D0D-A4A8-D340-AC03-325FFA9C903D}"/>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348614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F7D4-2E41-BB43-8970-E20889C6B7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704E99-CFA9-F048-89A3-F240692D63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3B83F8-1777-C343-A112-0CA3A51CB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79A7B-9834-4242-B882-0DEAD3FCA3D7}"/>
              </a:ext>
            </a:extLst>
          </p:cNvPr>
          <p:cNvSpPr>
            <a:spLocks noGrp="1"/>
          </p:cNvSpPr>
          <p:nvPr>
            <p:ph type="dt" sz="half" idx="10"/>
          </p:nvPr>
        </p:nvSpPr>
        <p:spPr/>
        <p:txBody>
          <a:bodyPr/>
          <a:lstStyle/>
          <a:p>
            <a:fld id="{FBD6F4B4-DA18-DA45-8E95-16212E96E8DD}" type="datetimeFigureOut">
              <a:rPr lang="en-US" smtClean="0"/>
              <a:t>9/22/20</a:t>
            </a:fld>
            <a:endParaRPr lang="en-US"/>
          </a:p>
        </p:txBody>
      </p:sp>
      <p:sp>
        <p:nvSpPr>
          <p:cNvPr id="6" name="Footer Placeholder 5">
            <a:extLst>
              <a:ext uri="{FF2B5EF4-FFF2-40B4-BE49-F238E27FC236}">
                <a16:creationId xmlns:a16="http://schemas.microsoft.com/office/drawing/2014/main" id="{04A2A0E5-7BB4-A34C-9382-BD0280F529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D84544-7244-5848-879A-3C14FC4B25B0}"/>
              </a:ext>
            </a:extLst>
          </p:cNvPr>
          <p:cNvSpPr>
            <a:spLocks noGrp="1"/>
          </p:cNvSpPr>
          <p:nvPr>
            <p:ph type="sldNum" sz="quarter" idx="12"/>
          </p:nvPr>
        </p:nvSpPr>
        <p:spPr/>
        <p:txBody>
          <a:bodyPr/>
          <a:lstStyle/>
          <a:p>
            <a:fld id="{43FA401B-0E5B-C44B-B646-4335630794C2}" type="slidenum">
              <a:rPr lang="en-US" smtClean="0"/>
              <a:t>‹#›</a:t>
            </a:fld>
            <a:endParaRPr lang="en-US"/>
          </a:p>
        </p:txBody>
      </p:sp>
    </p:spTree>
    <p:extLst>
      <p:ext uri="{BB962C8B-B14F-4D97-AF65-F5344CB8AC3E}">
        <p14:creationId xmlns:p14="http://schemas.microsoft.com/office/powerpoint/2010/main" val="129559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31D5C4-4F29-5B4C-BE69-77430AE08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5DA63-A2A7-7940-82B9-653F2EF85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43124B-7997-4044-A80B-786F19D5C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6F4B4-DA18-DA45-8E95-16212E96E8DD}" type="datetimeFigureOut">
              <a:rPr lang="en-US" smtClean="0"/>
              <a:t>9/22/20</a:t>
            </a:fld>
            <a:endParaRPr lang="en-US"/>
          </a:p>
        </p:txBody>
      </p:sp>
      <p:sp>
        <p:nvSpPr>
          <p:cNvPr id="5" name="Footer Placeholder 4">
            <a:extLst>
              <a:ext uri="{FF2B5EF4-FFF2-40B4-BE49-F238E27FC236}">
                <a16:creationId xmlns:a16="http://schemas.microsoft.com/office/drawing/2014/main" id="{3D182520-FBCE-1740-AC2F-00BF0E00E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D3B5F5-C786-1D45-B733-EC6F0F4E9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FA401B-0E5B-C44B-B646-4335630794C2}" type="slidenum">
              <a:rPr lang="en-US" smtClean="0"/>
              <a:t>‹#›</a:t>
            </a:fld>
            <a:endParaRPr lang="en-US"/>
          </a:p>
        </p:txBody>
      </p:sp>
    </p:spTree>
    <p:extLst>
      <p:ext uri="{BB962C8B-B14F-4D97-AF65-F5344CB8AC3E}">
        <p14:creationId xmlns:p14="http://schemas.microsoft.com/office/powerpoint/2010/main" val="3918757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33A55-1357-4759-898D-FBFBE3C21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7E9D07-DB11-4583-A330-545406762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9A417-9102-4E94-8EBC-468C539D6A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07B138-D6F9-40B9-9F36-793A66B67086}" type="datetimeFigureOut">
              <a:rPr lang="en-US" smtClean="0"/>
              <a:t>9/22/20</a:t>
            </a:fld>
            <a:endParaRPr lang="en-US"/>
          </a:p>
        </p:txBody>
      </p:sp>
      <p:sp>
        <p:nvSpPr>
          <p:cNvPr id="5" name="Footer Placeholder 4">
            <a:extLst>
              <a:ext uri="{FF2B5EF4-FFF2-40B4-BE49-F238E27FC236}">
                <a16:creationId xmlns:a16="http://schemas.microsoft.com/office/drawing/2014/main" id="{7E8DD39D-8C77-4444-92F6-88CAA414E3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4B8FD0-D9FA-4F6B-ABF2-7AEFD6FAE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5EDBC-D4F4-45FC-9FAC-9BBF852392CA}" type="slidenum">
              <a:rPr lang="en-US" smtClean="0"/>
              <a:t>‹#›</a:t>
            </a:fld>
            <a:endParaRPr lang="en-US"/>
          </a:p>
        </p:txBody>
      </p:sp>
    </p:spTree>
    <p:extLst>
      <p:ext uri="{BB962C8B-B14F-4D97-AF65-F5344CB8AC3E}">
        <p14:creationId xmlns:p14="http://schemas.microsoft.com/office/powerpoint/2010/main" val="1772217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afeyoutube.net/w/SZSfb" TargetMode="Externa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hyperlink" Target="https://safeyoutube.net/w/XwVfb" TargetMode="External"/><Relationship Id="rId2" Type="http://schemas.openxmlformats.org/officeDocument/2006/relationships/image" Target="../media/image29.jpg"/><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afeyoutube.net/w/czVfb" TargetMode="External"/><Relationship Id="rId1" Type="http://schemas.openxmlformats.org/officeDocument/2006/relationships/slideLayout" Target="../slideLayouts/slideLayout2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afeyoutube.net/w/GTSfb"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afeyoutube.net/w/a6Vfb"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afeyoutube.net/w/7ALfb" TargetMode="External"/><Relationship Id="rId1" Type="http://schemas.openxmlformats.org/officeDocument/2006/relationships/slideLayout" Target="../slideLayouts/slideLayout20.xml"/><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safeyoutube.net/w/zwMfb" TargetMode="External"/><Relationship Id="rId1" Type="http://schemas.openxmlformats.org/officeDocument/2006/relationships/slideLayout" Target="../slideLayouts/slideLayout21.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0DC08-298F-4287-91BB-35F4CC30019B}"/>
              </a:ext>
            </a:extLst>
          </p:cNvPr>
          <p:cNvSpPr>
            <a:spLocks noGrp="1"/>
          </p:cNvSpPr>
          <p:nvPr>
            <p:ph type="ctrTitle"/>
          </p:nvPr>
        </p:nvSpPr>
        <p:spPr>
          <a:xfrm>
            <a:off x="3061252" y="2463013"/>
            <a:ext cx="9130748" cy="1423187"/>
          </a:xfrm>
        </p:spPr>
        <p:txBody>
          <a:bodyPr>
            <a:normAutofit/>
          </a:bodyPr>
          <a:lstStyle/>
          <a:p>
            <a:r>
              <a:rPr lang="en-US" dirty="0"/>
              <a:t>Mariachi</a:t>
            </a:r>
            <a:br>
              <a:rPr lang="en-US" dirty="0"/>
            </a:br>
            <a:r>
              <a:rPr lang="en-US" sz="2400" dirty="0"/>
              <a:t>An Overview of the History, Genre, and Ensemble</a:t>
            </a:r>
            <a:endParaRPr lang="en-US" dirty="0"/>
          </a:p>
        </p:txBody>
      </p:sp>
    </p:spTree>
    <p:extLst>
      <p:ext uri="{BB962C8B-B14F-4D97-AF65-F5344CB8AC3E}">
        <p14:creationId xmlns:p14="http://schemas.microsoft.com/office/powerpoint/2010/main" val="615634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88DC7F-48D7-9E45-B8ED-63CDA801471A}"/>
              </a:ext>
            </a:extLst>
          </p:cNvPr>
          <p:cNvSpPr>
            <a:spLocks noGrp="1"/>
          </p:cNvSpPr>
          <p:nvPr>
            <p:ph type="title"/>
          </p:nvPr>
        </p:nvSpPr>
        <p:spPr>
          <a:xfrm>
            <a:off x="630682" y="338139"/>
            <a:ext cx="10515600" cy="1143190"/>
          </a:xfrm>
        </p:spPr>
        <p:txBody>
          <a:bodyPr/>
          <a:lstStyle/>
          <a:p>
            <a:r>
              <a:rPr lang="en-US" dirty="0">
                <a:solidFill>
                  <a:schemeClr val="bg2">
                    <a:lumMod val="25000"/>
                  </a:schemeClr>
                </a:solidFill>
              </a:rPr>
              <a:t>Mariachi Harp</a:t>
            </a:r>
          </a:p>
        </p:txBody>
      </p:sp>
      <p:sp>
        <p:nvSpPr>
          <p:cNvPr id="5" name="Rectangle 4">
            <a:extLst>
              <a:ext uri="{FF2B5EF4-FFF2-40B4-BE49-F238E27FC236}">
                <a16:creationId xmlns:a16="http://schemas.microsoft.com/office/drawing/2014/main" id="{52B31B1A-879E-7E4B-9344-E34B283BAB45}"/>
              </a:ext>
            </a:extLst>
          </p:cNvPr>
          <p:cNvSpPr/>
          <p:nvPr/>
        </p:nvSpPr>
        <p:spPr>
          <a:xfrm>
            <a:off x="630682" y="1481329"/>
            <a:ext cx="5465318" cy="5262979"/>
          </a:xfrm>
          <a:prstGeom prst="rect">
            <a:avLst/>
          </a:prstGeom>
        </p:spPr>
        <p:txBody>
          <a:bodyPr wrap="square">
            <a:spAutoFit/>
          </a:bodyPr>
          <a:lstStyle/>
          <a:p>
            <a:r>
              <a:rPr lang="en-US" sz="2800" dirty="0">
                <a:solidFill>
                  <a:schemeClr val="bg2">
                    <a:lumMod val="25000"/>
                  </a:schemeClr>
                </a:solidFill>
                <a:latin typeface="Calibri" panose="020F0502020204030204" pitchFamily="34" charset="0"/>
              </a:rPr>
              <a:t>When playing the mariachi harp, the left-hand plays the bass line, and the right-hand performs the melodic line. Together, the harpist could play the bass line and the melodic line without any other melodic instrument accompaniment. The vihuela was used to accompany the harp and function as the rhythmic pulse. The harp is a large instrument and played while the harpist is standing. </a:t>
            </a:r>
            <a:endParaRPr lang="en-US" sz="2800" dirty="0">
              <a:solidFill>
                <a:schemeClr val="bg2">
                  <a:lumMod val="25000"/>
                </a:schemeClr>
              </a:solidFill>
            </a:endParaRPr>
          </a:p>
        </p:txBody>
      </p:sp>
      <p:pic>
        <p:nvPicPr>
          <p:cNvPr id="4098" name="Picture 2" descr="The Harp - An Overview - West Music">
            <a:extLst>
              <a:ext uri="{FF2B5EF4-FFF2-40B4-BE49-F238E27FC236}">
                <a16:creationId xmlns:a16="http://schemas.microsoft.com/office/drawing/2014/main" id="{74ACA4B5-3F2D-FE47-899C-284F77AEF8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20" r="4498"/>
          <a:stretch/>
        </p:blipFill>
        <p:spPr bwMode="auto">
          <a:xfrm>
            <a:off x="6565547" y="1481329"/>
            <a:ext cx="5174676" cy="481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144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F606E59F-7021-D84E-9020-2A7DCE49F83C}"/>
              </a:ext>
            </a:extLst>
          </p:cNvPr>
          <p:cNvPicPr>
            <a:picLocks noChangeAspect="1"/>
          </p:cNvPicPr>
          <p:nvPr/>
        </p:nvPicPr>
        <p:blipFill>
          <a:blip r:embed="rId3"/>
          <a:stretch>
            <a:fillRect/>
          </a:stretch>
        </p:blipFill>
        <p:spPr>
          <a:xfrm>
            <a:off x="9230416" y="4475921"/>
            <a:ext cx="2083904" cy="2083904"/>
          </a:xfrm>
          <a:prstGeom prst="rect">
            <a:avLst/>
          </a:prstGeom>
        </p:spPr>
      </p:pic>
      <p:sp>
        <p:nvSpPr>
          <p:cNvPr id="7" name="Rectangle 6">
            <a:extLst>
              <a:ext uri="{FF2B5EF4-FFF2-40B4-BE49-F238E27FC236}">
                <a16:creationId xmlns:a16="http://schemas.microsoft.com/office/drawing/2014/main" id="{50C1155C-ECD3-AE4C-A309-2C6D49A8737D}"/>
              </a:ext>
            </a:extLst>
          </p:cNvPr>
          <p:cNvSpPr/>
          <p:nvPr/>
        </p:nvSpPr>
        <p:spPr>
          <a:xfrm>
            <a:off x="503582" y="612844"/>
            <a:ext cx="6096001" cy="5632311"/>
          </a:xfrm>
          <a:prstGeom prst="rect">
            <a:avLst/>
          </a:prstGeom>
        </p:spPr>
        <p:txBody>
          <a:bodyPr wrap="square">
            <a:spAutoFit/>
          </a:bodyPr>
          <a:lstStyle/>
          <a:p>
            <a:r>
              <a:rPr lang="en-US" sz="3600" dirty="0">
                <a:solidFill>
                  <a:schemeClr val="bg2">
                    <a:lumMod val="25000"/>
                  </a:schemeClr>
                </a:solidFill>
                <a:latin typeface="Calibri" panose="020F0502020204030204" pitchFamily="34" charset="0"/>
                <a:cs typeface="Calibri" panose="020F0502020204030204" pitchFamily="34" charset="0"/>
              </a:rPr>
              <a:t>The role of the Harp in today’s mariachi ensemble is to play the bass line along with the Guitarrón. It can also provide a melody line but generally not as frequently as it was once played in the past. The harpist can even play chords and arpeggios as per the specified musical arrangement</a:t>
            </a:r>
            <a:r>
              <a:rPr lang="en-US" sz="3600" dirty="0">
                <a:solidFill>
                  <a:schemeClr val="bg2">
                    <a:lumMod val="25000"/>
                  </a:schemeClr>
                </a:solidFill>
                <a:latin typeface="Avenir Book" panose="02000503020000020003" pitchFamily="2" charset="0"/>
              </a:rPr>
              <a:t>.</a:t>
            </a:r>
          </a:p>
        </p:txBody>
      </p:sp>
      <p:pic>
        <p:nvPicPr>
          <p:cNvPr id="9" name="Picture 8">
            <a:extLst>
              <a:ext uri="{FF2B5EF4-FFF2-40B4-BE49-F238E27FC236}">
                <a16:creationId xmlns:a16="http://schemas.microsoft.com/office/drawing/2014/main" id="{2A89D7A1-2470-8D4E-BAEB-EFC559CD2F37}"/>
              </a:ext>
            </a:extLst>
          </p:cNvPr>
          <p:cNvPicPr>
            <a:picLocks noChangeAspect="1"/>
          </p:cNvPicPr>
          <p:nvPr/>
        </p:nvPicPr>
        <p:blipFill>
          <a:blip r:embed="rId4"/>
          <a:stretch>
            <a:fillRect/>
          </a:stretch>
        </p:blipFill>
        <p:spPr>
          <a:xfrm>
            <a:off x="6772414" y="298175"/>
            <a:ext cx="4916004" cy="4097641"/>
          </a:xfrm>
          <a:prstGeom prst="rect">
            <a:avLst/>
          </a:prstGeom>
        </p:spPr>
      </p:pic>
    </p:spTree>
    <p:extLst>
      <p:ext uri="{BB962C8B-B14F-4D97-AF65-F5344CB8AC3E}">
        <p14:creationId xmlns:p14="http://schemas.microsoft.com/office/powerpoint/2010/main" val="3944055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7F01F-F1A3-404E-8B4B-EA17095BC54C}"/>
              </a:ext>
            </a:extLst>
          </p:cNvPr>
          <p:cNvSpPr>
            <a:spLocks noGrp="1"/>
          </p:cNvSpPr>
          <p:nvPr>
            <p:ph type="title"/>
          </p:nvPr>
        </p:nvSpPr>
        <p:spPr>
          <a:xfrm>
            <a:off x="825500" y="517042"/>
            <a:ext cx="5264150" cy="1073219"/>
          </a:xfrm>
        </p:spPr>
        <p:txBody>
          <a:bodyPr/>
          <a:lstStyle/>
          <a:p>
            <a:r>
              <a:rPr lang="en-US" dirty="0"/>
              <a:t>The Trumpet</a:t>
            </a:r>
          </a:p>
        </p:txBody>
      </p:sp>
      <p:pic>
        <p:nvPicPr>
          <p:cNvPr id="5" name="Picture 4">
            <a:extLst>
              <a:ext uri="{FF2B5EF4-FFF2-40B4-BE49-F238E27FC236}">
                <a16:creationId xmlns:a16="http://schemas.microsoft.com/office/drawing/2014/main" id="{EF1FDF59-08EF-1948-BDF1-B83A604F4CBE}"/>
              </a:ext>
            </a:extLst>
          </p:cNvPr>
          <p:cNvPicPr>
            <a:picLocks noChangeAspect="1"/>
          </p:cNvPicPr>
          <p:nvPr/>
        </p:nvPicPr>
        <p:blipFill rotWithShape="1">
          <a:blip r:embed="rId2"/>
          <a:srcRect r="14473"/>
          <a:stretch/>
        </p:blipFill>
        <p:spPr>
          <a:xfrm>
            <a:off x="295415" y="1771995"/>
            <a:ext cx="5873474" cy="4568963"/>
          </a:xfrm>
          <a:prstGeom prst="rect">
            <a:avLst/>
          </a:prstGeom>
        </p:spPr>
      </p:pic>
      <p:sp>
        <p:nvSpPr>
          <p:cNvPr id="9" name="Rectangle 8">
            <a:extLst>
              <a:ext uri="{FF2B5EF4-FFF2-40B4-BE49-F238E27FC236}">
                <a16:creationId xmlns:a16="http://schemas.microsoft.com/office/drawing/2014/main" id="{CA7B7657-7205-6248-B9E0-29ED761F01F0}"/>
              </a:ext>
            </a:extLst>
          </p:cNvPr>
          <p:cNvSpPr/>
          <p:nvPr/>
        </p:nvSpPr>
        <p:spPr>
          <a:xfrm>
            <a:off x="6301407" y="674400"/>
            <a:ext cx="5595178" cy="5509200"/>
          </a:xfrm>
          <a:prstGeom prst="rect">
            <a:avLst/>
          </a:prstGeom>
        </p:spPr>
        <p:txBody>
          <a:bodyPr wrap="square">
            <a:spAutoFit/>
          </a:bodyPr>
          <a:lstStyle/>
          <a:p>
            <a:r>
              <a:rPr lang="en-US" sz="3200" dirty="0">
                <a:solidFill>
                  <a:schemeClr val="bg1"/>
                </a:solidFill>
                <a:latin typeface="Calibri" panose="020F0502020204030204" pitchFamily="34" charset="0"/>
                <a:cs typeface="Calibri" panose="020F0502020204030204" pitchFamily="34" charset="0"/>
              </a:rPr>
              <a:t>The role of the trumpet in the mariachi ensemble is to provide melodic lines. Extensive training in breathing and playing technique is crucial in the stylization of this genre of music. Most mariachi ensembles will have at least one trumpet player while large show groups may have up to three trumpet players.</a:t>
            </a:r>
          </a:p>
        </p:txBody>
      </p:sp>
      <p:pic>
        <p:nvPicPr>
          <p:cNvPr id="10" name="Picture 9">
            <a:hlinkClick r:id="rId3"/>
            <a:extLst>
              <a:ext uri="{FF2B5EF4-FFF2-40B4-BE49-F238E27FC236}">
                <a16:creationId xmlns:a16="http://schemas.microsoft.com/office/drawing/2014/main" id="{212C31F1-3C0C-214E-93FE-5971B8D97D0E}"/>
              </a:ext>
            </a:extLst>
          </p:cNvPr>
          <p:cNvPicPr>
            <a:picLocks noChangeAspect="1"/>
          </p:cNvPicPr>
          <p:nvPr/>
        </p:nvPicPr>
        <p:blipFill>
          <a:blip r:embed="rId4"/>
          <a:stretch>
            <a:fillRect/>
          </a:stretch>
        </p:blipFill>
        <p:spPr>
          <a:xfrm>
            <a:off x="10275525" y="5616301"/>
            <a:ext cx="1134598" cy="1134598"/>
          </a:xfrm>
          <a:prstGeom prst="rect">
            <a:avLst/>
          </a:prstGeom>
        </p:spPr>
      </p:pic>
    </p:spTree>
    <p:extLst>
      <p:ext uri="{BB962C8B-B14F-4D97-AF65-F5344CB8AC3E}">
        <p14:creationId xmlns:p14="http://schemas.microsoft.com/office/powerpoint/2010/main" val="325855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3D84-3309-D943-9DCE-302CFB8E404A}"/>
              </a:ext>
            </a:extLst>
          </p:cNvPr>
          <p:cNvSpPr>
            <a:spLocks noGrp="1"/>
          </p:cNvSpPr>
          <p:nvPr>
            <p:ph type="title"/>
          </p:nvPr>
        </p:nvSpPr>
        <p:spPr>
          <a:xfrm>
            <a:off x="420516" y="258626"/>
            <a:ext cx="5012359" cy="1272001"/>
          </a:xfrm>
        </p:spPr>
        <p:txBody>
          <a:bodyPr/>
          <a:lstStyle/>
          <a:p>
            <a:r>
              <a:rPr lang="en-US" dirty="0"/>
              <a:t>The Violins</a:t>
            </a:r>
          </a:p>
        </p:txBody>
      </p:sp>
      <p:pic>
        <p:nvPicPr>
          <p:cNvPr id="5" name="Picture 4">
            <a:extLst>
              <a:ext uri="{FF2B5EF4-FFF2-40B4-BE49-F238E27FC236}">
                <a16:creationId xmlns:a16="http://schemas.microsoft.com/office/drawing/2014/main" id="{3FBC6E89-C4B0-AC47-989B-2F9566FFB083}"/>
              </a:ext>
            </a:extLst>
          </p:cNvPr>
          <p:cNvPicPr>
            <a:picLocks noChangeAspect="1"/>
          </p:cNvPicPr>
          <p:nvPr/>
        </p:nvPicPr>
        <p:blipFill>
          <a:blip r:embed="rId2"/>
          <a:stretch>
            <a:fillRect/>
          </a:stretch>
        </p:blipFill>
        <p:spPr>
          <a:xfrm>
            <a:off x="420001" y="1692106"/>
            <a:ext cx="5675999" cy="4549668"/>
          </a:xfrm>
          <a:prstGeom prst="rect">
            <a:avLst/>
          </a:prstGeom>
        </p:spPr>
      </p:pic>
      <p:sp>
        <p:nvSpPr>
          <p:cNvPr id="6" name="Rectangle 5">
            <a:extLst>
              <a:ext uri="{FF2B5EF4-FFF2-40B4-BE49-F238E27FC236}">
                <a16:creationId xmlns:a16="http://schemas.microsoft.com/office/drawing/2014/main" id="{EFAF51C1-52EB-F841-B3EC-BDF7F042A88C}"/>
              </a:ext>
            </a:extLst>
          </p:cNvPr>
          <p:cNvSpPr/>
          <p:nvPr/>
        </p:nvSpPr>
        <p:spPr>
          <a:xfrm>
            <a:off x="6453808" y="727291"/>
            <a:ext cx="5178528" cy="5016758"/>
          </a:xfrm>
          <a:prstGeom prst="rect">
            <a:avLst/>
          </a:prstGeom>
        </p:spPr>
        <p:txBody>
          <a:bodyPr wrap="square">
            <a:spAutoFit/>
          </a:bodyPr>
          <a:lstStyle/>
          <a:p>
            <a:r>
              <a:rPr lang="en-US" sz="3200" dirty="0">
                <a:solidFill>
                  <a:schemeClr val="bg1"/>
                </a:solidFill>
                <a:latin typeface="Calibri" panose="020F0502020204030204" pitchFamily="34" charset="0"/>
                <a:cs typeface="Calibri" panose="020F0502020204030204" pitchFamily="34" charset="0"/>
              </a:rPr>
              <a:t>The role of the violin in the mariachi ensemble is to provide the melody in either unison or harmony within the violin section. The violin  section can play counter melodies to the trumpets. The use of grace notes is widely used, and the pizzicato technique is common.</a:t>
            </a:r>
          </a:p>
        </p:txBody>
      </p:sp>
      <p:pic>
        <p:nvPicPr>
          <p:cNvPr id="8" name="Picture 7">
            <a:extLst>
              <a:ext uri="{FF2B5EF4-FFF2-40B4-BE49-F238E27FC236}">
                <a16:creationId xmlns:a16="http://schemas.microsoft.com/office/drawing/2014/main" id="{E16842F1-49F0-964C-A531-A2ABFBEA3BBD}"/>
              </a:ext>
            </a:extLst>
          </p:cNvPr>
          <p:cNvPicPr>
            <a:picLocks noChangeAspect="1"/>
          </p:cNvPicPr>
          <p:nvPr/>
        </p:nvPicPr>
        <p:blipFill>
          <a:blip r:embed="rId3"/>
          <a:stretch>
            <a:fillRect/>
          </a:stretch>
        </p:blipFill>
        <p:spPr>
          <a:xfrm>
            <a:off x="10359359" y="5247861"/>
            <a:ext cx="1272977" cy="1272977"/>
          </a:xfrm>
          <a:prstGeom prst="rect">
            <a:avLst/>
          </a:prstGeom>
        </p:spPr>
      </p:pic>
    </p:spTree>
    <p:extLst>
      <p:ext uri="{BB962C8B-B14F-4D97-AF65-F5344CB8AC3E}">
        <p14:creationId xmlns:p14="http://schemas.microsoft.com/office/powerpoint/2010/main" val="2534445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B67F42-4A6F-4B48-9533-F1257DD146FE}"/>
              </a:ext>
            </a:extLst>
          </p:cNvPr>
          <p:cNvSpPr>
            <a:spLocks noGrp="1"/>
          </p:cNvSpPr>
          <p:nvPr>
            <p:ph type="body" idx="1"/>
          </p:nvPr>
        </p:nvSpPr>
        <p:spPr>
          <a:xfrm>
            <a:off x="429866" y="319087"/>
            <a:ext cx="5868780" cy="1500187"/>
          </a:xfrm>
        </p:spPr>
        <p:txBody>
          <a:bodyPr>
            <a:noAutofit/>
          </a:bodyPr>
          <a:lstStyle/>
          <a:p>
            <a:r>
              <a:rPr lang="en-US" sz="2800" dirty="0">
                <a:latin typeface="Calibri" panose="020F0502020204030204" pitchFamily="34" charset="0"/>
                <a:cs typeface="Calibri" panose="020F0502020204030204" pitchFamily="34" charset="0"/>
              </a:rPr>
              <a:t>Mariachi is meant to be danced to! The jarabe style of dance and music is a combination of different music and performance. From this style, we get the best-known dance related to mariachi- The Mexican Hat Dance! Based in Guadalajara, it is now considered the official dance of Mexico.</a:t>
            </a:r>
          </a:p>
        </p:txBody>
      </p:sp>
      <p:pic>
        <p:nvPicPr>
          <p:cNvPr id="5" name="Picture 4">
            <a:extLst>
              <a:ext uri="{FF2B5EF4-FFF2-40B4-BE49-F238E27FC236}">
                <a16:creationId xmlns:a16="http://schemas.microsoft.com/office/drawing/2014/main" id="{A8D345CD-FA31-DD43-8EAF-BB841824EE8F}"/>
              </a:ext>
            </a:extLst>
          </p:cNvPr>
          <p:cNvPicPr>
            <a:picLocks noChangeAspect="1"/>
          </p:cNvPicPr>
          <p:nvPr/>
        </p:nvPicPr>
        <p:blipFill>
          <a:blip r:embed="rId2"/>
          <a:stretch>
            <a:fillRect/>
          </a:stretch>
        </p:blipFill>
        <p:spPr>
          <a:xfrm>
            <a:off x="2424319" y="3726762"/>
            <a:ext cx="4574133" cy="2623930"/>
          </a:xfrm>
          <a:prstGeom prst="rect">
            <a:avLst/>
          </a:prstGeom>
        </p:spPr>
      </p:pic>
      <p:pic>
        <p:nvPicPr>
          <p:cNvPr id="7" name="Picture 6">
            <a:extLst>
              <a:ext uri="{FF2B5EF4-FFF2-40B4-BE49-F238E27FC236}">
                <a16:creationId xmlns:a16="http://schemas.microsoft.com/office/drawing/2014/main" id="{FEEC20EC-09EA-E441-BEE3-40F0D8E3F040}"/>
              </a:ext>
            </a:extLst>
          </p:cNvPr>
          <p:cNvPicPr>
            <a:picLocks noChangeAspect="1"/>
          </p:cNvPicPr>
          <p:nvPr/>
        </p:nvPicPr>
        <p:blipFill>
          <a:blip r:embed="rId3"/>
          <a:stretch>
            <a:fillRect/>
          </a:stretch>
        </p:blipFill>
        <p:spPr>
          <a:xfrm>
            <a:off x="7311335" y="319087"/>
            <a:ext cx="4022035" cy="6033053"/>
          </a:xfrm>
          <a:prstGeom prst="rect">
            <a:avLst/>
          </a:prstGeom>
        </p:spPr>
      </p:pic>
    </p:spTree>
    <p:extLst>
      <p:ext uri="{BB962C8B-B14F-4D97-AF65-F5344CB8AC3E}">
        <p14:creationId xmlns:p14="http://schemas.microsoft.com/office/powerpoint/2010/main" val="3222670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F3A9887C-6EA2-4B4E-819B-8FAF55D11CCE}"/>
              </a:ext>
            </a:extLst>
          </p:cNvPr>
          <p:cNvPicPr>
            <a:picLocks noChangeAspect="1"/>
          </p:cNvPicPr>
          <p:nvPr/>
        </p:nvPicPr>
        <p:blipFill>
          <a:blip r:embed="rId3"/>
          <a:stretch>
            <a:fillRect/>
          </a:stretch>
        </p:blipFill>
        <p:spPr>
          <a:xfrm>
            <a:off x="9294743" y="4699004"/>
            <a:ext cx="1726095" cy="1726095"/>
          </a:xfrm>
          <a:prstGeom prst="rect">
            <a:avLst/>
          </a:prstGeom>
        </p:spPr>
      </p:pic>
      <p:pic>
        <p:nvPicPr>
          <p:cNvPr id="7172" name="Picture 4">
            <a:extLst>
              <a:ext uri="{FF2B5EF4-FFF2-40B4-BE49-F238E27FC236}">
                <a16:creationId xmlns:a16="http://schemas.microsoft.com/office/drawing/2014/main" id="{47B1A9E1-256F-C346-BC24-CD93BB9254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02" y="263593"/>
            <a:ext cx="6221896" cy="4666422"/>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3320469B-E436-F742-9D07-5D302D071FF9}"/>
              </a:ext>
            </a:extLst>
          </p:cNvPr>
          <p:cNvSpPr>
            <a:spLocks noGrp="1"/>
          </p:cNvSpPr>
          <p:nvPr>
            <p:ph type="title"/>
          </p:nvPr>
        </p:nvSpPr>
        <p:spPr>
          <a:xfrm>
            <a:off x="281885" y="5262711"/>
            <a:ext cx="9359072" cy="1073219"/>
          </a:xfrm>
        </p:spPr>
        <p:txBody>
          <a:bodyPr>
            <a:normAutofit/>
          </a:bodyPr>
          <a:lstStyle/>
          <a:p>
            <a:r>
              <a:rPr lang="en-US" dirty="0"/>
              <a:t>Putting it All Together</a:t>
            </a:r>
          </a:p>
        </p:txBody>
      </p:sp>
      <p:sp>
        <p:nvSpPr>
          <p:cNvPr id="8" name="Rectangle 7">
            <a:extLst>
              <a:ext uri="{FF2B5EF4-FFF2-40B4-BE49-F238E27FC236}">
                <a16:creationId xmlns:a16="http://schemas.microsoft.com/office/drawing/2014/main" id="{66073DA0-52BE-A34C-9316-39566B534423}"/>
              </a:ext>
            </a:extLst>
          </p:cNvPr>
          <p:cNvSpPr/>
          <p:nvPr/>
        </p:nvSpPr>
        <p:spPr>
          <a:xfrm>
            <a:off x="7224920" y="425038"/>
            <a:ext cx="4832073" cy="3970318"/>
          </a:xfrm>
          <a:prstGeom prst="rect">
            <a:avLst/>
          </a:prstGeom>
        </p:spPr>
        <p:txBody>
          <a:bodyPr wrap="square">
            <a:spAutoFit/>
          </a:bodyPr>
          <a:lstStyle/>
          <a:p>
            <a:r>
              <a:rPr lang="en-US" sz="3600" dirty="0">
                <a:solidFill>
                  <a:schemeClr val="bg1"/>
                </a:solidFill>
                <a:latin typeface="Calibri" panose="020F0502020204030204" pitchFamily="34" charset="0"/>
                <a:cs typeface="Calibri" panose="020F0502020204030204" pitchFamily="34" charset="0"/>
              </a:rPr>
              <a:t>Mariachi Chavez presents their first official music video, a stage performance where they interpret the popular son </a:t>
            </a:r>
            <a:r>
              <a:rPr lang="en-US" sz="3600" dirty="0" err="1">
                <a:solidFill>
                  <a:schemeClr val="bg1"/>
                </a:solidFill>
                <a:latin typeface="Calibri" panose="020F0502020204030204" pitchFamily="34" charset="0"/>
                <a:cs typeface="Calibri" panose="020F0502020204030204" pitchFamily="34" charset="0"/>
              </a:rPr>
              <a:t>jarocho</a:t>
            </a:r>
            <a:r>
              <a:rPr lang="en-US" sz="3600" dirty="0">
                <a:solidFill>
                  <a:schemeClr val="bg1"/>
                </a:solidFill>
                <a:latin typeface="Calibri" panose="020F0502020204030204" pitchFamily="34" charset="0"/>
                <a:cs typeface="Calibri" panose="020F0502020204030204" pitchFamily="34" charset="0"/>
              </a:rPr>
              <a:t> El Cascabel.</a:t>
            </a:r>
          </a:p>
        </p:txBody>
      </p:sp>
    </p:spTree>
    <p:extLst>
      <p:ext uri="{BB962C8B-B14F-4D97-AF65-F5344CB8AC3E}">
        <p14:creationId xmlns:p14="http://schemas.microsoft.com/office/powerpoint/2010/main" val="3775968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A370-DA90-514B-98D0-F72630700B91}"/>
              </a:ext>
            </a:extLst>
          </p:cNvPr>
          <p:cNvSpPr>
            <a:spLocks noGrp="1"/>
          </p:cNvSpPr>
          <p:nvPr>
            <p:ph type="title"/>
          </p:nvPr>
        </p:nvSpPr>
        <p:spPr>
          <a:xfrm>
            <a:off x="831850" y="467761"/>
            <a:ext cx="10515600" cy="1303131"/>
          </a:xfrm>
        </p:spPr>
        <p:txBody>
          <a:bodyPr/>
          <a:lstStyle/>
          <a:p>
            <a:r>
              <a:rPr lang="en-US" dirty="0">
                <a:solidFill>
                  <a:schemeClr val="bg2">
                    <a:lumMod val="25000"/>
                  </a:schemeClr>
                </a:solidFill>
              </a:rPr>
              <a:t>Mariachi On the Big Screen</a:t>
            </a:r>
          </a:p>
        </p:txBody>
      </p:sp>
      <p:sp>
        <p:nvSpPr>
          <p:cNvPr id="3" name="Text Placeholder 2">
            <a:extLst>
              <a:ext uri="{FF2B5EF4-FFF2-40B4-BE49-F238E27FC236}">
                <a16:creationId xmlns:a16="http://schemas.microsoft.com/office/drawing/2014/main" id="{C421B4EE-1264-C747-BF9F-459022219451}"/>
              </a:ext>
            </a:extLst>
          </p:cNvPr>
          <p:cNvSpPr>
            <a:spLocks noGrp="1"/>
          </p:cNvSpPr>
          <p:nvPr>
            <p:ph type="body" idx="1"/>
          </p:nvPr>
        </p:nvSpPr>
        <p:spPr>
          <a:xfrm>
            <a:off x="844550" y="1928813"/>
            <a:ext cx="10515600" cy="1500187"/>
          </a:xfrm>
        </p:spPr>
        <p:txBody>
          <a:bodyPr>
            <a:noAutofit/>
          </a:bodyPr>
          <a:lstStyle/>
          <a:p>
            <a:r>
              <a:rPr lang="en-US" sz="3600" dirty="0">
                <a:solidFill>
                  <a:schemeClr val="bg2">
                    <a:lumMod val="25000"/>
                  </a:schemeClr>
                </a:solidFill>
                <a:latin typeface="Calibri" panose="020F0502020204030204" pitchFamily="34" charset="0"/>
                <a:cs typeface="Calibri" panose="020F0502020204030204" pitchFamily="34" charset="0"/>
              </a:rPr>
              <a:t>The concept for Coco is inspired by the Mexican holiday Day of the Dead. The film was scripted by Molina and Matthew Aldrich from a story by Unkrich, Jason Katz, Aldrich and Molina. The film was praised for its animation, voice acting, music, emotional story, and respect for Mexican culture.  </a:t>
            </a:r>
          </a:p>
        </p:txBody>
      </p:sp>
      <p:pic>
        <p:nvPicPr>
          <p:cNvPr id="5" name="Picture 4">
            <a:hlinkClick r:id="rId2"/>
            <a:extLst>
              <a:ext uri="{FF2B5EF4-FFF2-40B4-BE49-F238E27FC236}">
                <a16:creationId xmlns:a16="http://schemas.microsoft.com/office/drawing/2014/main" id="{360C6927-15E8-3E4D-A193-8BC93AD4085D}"/>
              </a:ext>
            </a:extLst>
          </p:cNvPr>
          <p:cNvPicPr>
            <a:picLocks noChangeAspect="1"/>
          </p:cNvPicPr>
          <p:nvPr/>
        </p:nvPicPr>
        <p:blipFill>
          <a:blip r:embed="rId3"/>
          <a:stretch>
            <a:fillRect/>
          </a:stretch>
        </p:blipFill>
        <p:spPr>
          <a:xfrm flipV="1">
            <a:off x="9097342" y="4455146"/>
            <a:ext cx="1935093" cy="1935093"/>
          </a:xfrm>
          <a:prstGeom prst="rect">
            <a:avLst/>
          </a:prstGeom>
        </p:spPr>
      </p:pic>
    </p:spTree>
    <p:extLst>
      <p:ext uri="{BB962C8B-B14F-4D97-AF65-F5344CB8AC3E}">
        <p14:creationId xmlns:p14="http://schemas.microsoft.com/office/powerpoint/2010/main" val="2130666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8F18-F9BF-5649-A1B2-F14AFE763B20}"/>
              </a:ext>
            </a:extLst>
          </p:cNvPr>
          <p:cNvSpPr>
            <a:spLocks noGrp="1"/>
          </p:cNvSpPr>
          <p:nvPr>
            <p:ph type="title"/>
          </p:nvPr>
        </p:nvSpPr>
        <p:spPr/>
        <p:txBody>
          <a:bodyPr/>
          <a:lstStyle/>
          <a:p>
            <a:r>
              <a:rPr lang="en-US" dirty="0"/>
              <a:t>What is Mariachi?</a:t>
            </a:r>
          </a:p>
        </p:txBody>
      </p:sp>
      <p:sp>
        <p:nvSpPr>
          <p:cNvPr id="3" name="TextBox 2">
            <a:extLst>
              <a:ext uri="{FF2B5EF4-FFF2-40B4-BE49-F238E27FC236}">
                <a16:creationId xmlns:a16="http://schemas.microsoft.com/office/drawing/2014/main" id="{960E78FE-FF08-7A4B-82EF-79F53E0655F3}"/>
              </a:ext>
            </a:extLst>
          </p:cNvPr>
          <p:cNvSpPr txBox="1"/>
          <p:nvPr/>
        </p:nvSpPr>
        <p:spPr>
          <a:xfrm>
            <a:off x="579120" y="1690688"/>
            <a:ext cx="9204960" cy="5078313"/>
          </a:xfrm>
          <a:prstGeom prst="rect">
            <a:avLst/>
          </a:prstGeom>
          <a:noFill/>
        </p:spPr>
        <p:txBody>
          <a:bodyPr wrap="square" rtlCol="0">
            <a:spAutoFit/>
          </a:bodyPr>
          <a:lstStyle/>
          <a:p>
            <a:r>
              <a:rPr lang="en-US" sz="3600" dirty="0"/>
              <a:t>Mariachi originates from rural cultural celebrations of Mexico and dates back to the 18</a:t>
            </a:r>
            <a:r>
              <a:rPr lang="en-US" sz="3600" baseline="30000" dirty="0"/>
              <a:t>th</a:t>
            </a:r>
            <a:r>
              <a:rPr lang="en-US" sz="3600" dirty="0"/>
              <a:t> Century.  Mariachi music has become deeply rooted in the United States helping to shape the cultural landscape of the southwestern United States and beyond.  It popularity has grown noticeably since the late 1970’s.</a:t>
            </a:r>
          </a:p>
          <a:p>
            <a:endParaRPr lang="en-US" dirty="0"/>
          </a:p>
          <a:p>
            <a:endParaRPr lang="en-US" dirty="0"/>
          </a:p>
        </p:txBody>
      </p:sp>
    </p:spTree>
    <p:extLst>
      <p:ext uri="{BB962C8B-B14F-4D97-AF65-F5344CB8AC3E}">
        <p14:creationId xmlns:p14="http://schemas.microsoft.com/office/powerpoint/2010/main" val="2417454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78898-8171-0445-AD10-4CD37C59E09B}"/>
              </a:ext>
            </a:extLst>
          </p:cNvPr>
          <p:cNvSpPr>
            <a:spLocks noGrp="1"/>
          </p:cNvSpPr>
          <p:nvPr>
            <p:ph type="title"/>
          </p:nvPr>
        </p:nvSpPr>
        <p:spPr>
          <a:xfrm>
            <a:off x="838200" y="212725"/>
            <a:ext cx="10515600" cy="1325563"/>
          </a:xfrm>
        </p:spPr>
        <p:txBody>
          <a:bodyPr/>
          <a:lstStyle/>
          <a:p>
            <a:r>
              <a:rPr lang="en-US" dirty="0"/>
              <a:t>Mariachi in Schools</a:t>
            </a:r>
          </a:p>
        </p:txBody>
      </p:sp>
      <p:sp>
        <p:nvSpPr>
          <p:cNvPr id="3" name="TextBox 2">
            <a:extLst>
              <a:ext uri="{FF2B5EF4-FFF2-40B4-BE49-F238E27FC236}">
                <a16:creationId xmlns:a16="http://schemas.microsoft.com/office/drawing/2014/main" id="{D566ED4F-5D44-AF40-8E7C-36050B335C36}"/>
              </a:ext>
            </a:extLst>
          </p:cNvPr>
          <p:cNvSpPr txBox="1"/>
          <p:nvPr/>
        </p:nvSpPr>
        <p:spPr>
          <a:xfrm>
            <a:off x="838200" y="1225690"/>
            <a:ext cx="8743122" cy="5078313"/>
          </a:xfrm>
          <a:prstGeom prst="rect">
            <a:avLst/>
          </a:prstGeom>
          <a:noFill/>
        </p:spPr>
        <p:txBody>
          <a:bodyPr wrap="square" rtlCol="0">
            <a:spAutoFit/>
          </a:bodyPr>
          <a:lstStyle/>
          <a:p>
            <a:r>
              <a:rPr lang="en-US" sz="3600" dirty="0"/>
              <a:t>Once school program were limited to borders areas of San Antonio and </a:t>
            </a:r>
            <a:r>
              <a:rPr lang="en-US" sz="3600" dirty="0" err="1"/>
              <a:t>Tuscon</a:t>
            </a:r>
            <a:r>
              <a:rPr lang="en-US" sz="3600" dirty="0"/>
              <a:t> but have spread across the southwest and into other parts of the country, especially since the 1990’s.  There are at least 500 schools offering classes along with local and state competitions.  In some US schools, mariachi ensembles have replace school bands. </a:t>
            </a:r>
          </a:p>
        </p:txBody>
      </p:sp>
      <p:pic>
        <p:nvPicPr>
          <p:cNvPr id="5" name="Picture 4">
            <a:hlinkClick r:id="rId2"/>
            <a:extLst>
              <a:ext uri="{FF2B5EF4-FFF2-40B4-BE49-F238E27FC236}">
                <a16:creationId xmlns:a16="http://schemas.microsoft.com/office/drawing/2014/main" id="{0B501100-9D06-3D4B-B423-A5146CC0AC18}"/>
              </a:ext>
            </a:extLst>
          </p:cNvPr>
          <p:cNvPicPr>
            <a:picLocks noChangeAspect="1"/>
          </p:cNvPicPr>
          <p:nvPr/>
        </p:nvPicPr>
        <p:blipFill>
          <a:blip r:embed="rId3"/>
          <a:stretch>
            <a:fillRect/>
          </a:stretch>
        </p:blipFill>
        <p:spPr>
          <a:xfrm>
            <a:off x="9581322" y="4749384"/>
            <a:ext cx="1765852" cy="1765852"/>
          </a:xfrm>
          <a:prstGeom prst="rect">
            <a:avLst/>
          </a:prstGeom>
        </p:spPr>
      </p:pic>
    </p:spTree>
    <p:extLst>
      <p:ext uri="{BB962C8B-B14F-4D97-AF65-F5344CB8AC3E}">
        <p14:creationId xmlns:p14="http://schemas.microsoft.com/office/powerpoint/2010/main" val="946409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89189-DA68-7B4B-B995-AC0E924ABF84}"/>
              </a:ext>
            </a:extLst>
          </p:cNvPr>
          <p:cNvSpPr>
            <a:spLocks noGrp="1"/>
          </p:cNvSpPr>
          <p:nvPr>
            <p:ph type="title"/>
          </p:nvPr>
        </p:nvSpPr>
        <p:spPr>
          <a:xfrm>
            <a:off x="679450" y="768351"/>
            <a:ext cx="10668000" cy="1090930"/>
          </a:xfrm>
        </p:spPr>
        <p:txBody>
          <a:bodyPr/>
          <a:lstStyle/>
          <a:p>
            <a:r>
              <a:rPr lang="en-US" dirty="0"/>
              <a:t>Mariachi Ensembles</a:t>
            </a:r>
          </a:p>
        </p:txBody>
      </p:sp>
      <p:sp>
        <p:nvSpPr>
          <p:cNvPr id="3" name="Text Placeholder 2">
            <a:extLst>
              <a:ext uri="{FF2B5EF4-FFF2-40B4-BE49-F238E27FC236}">
                <a16:creationId xmlns:a16="http://schemas.microsoft.com/office/drawing/2014/main" id="{B71A2F4B-1872-8E49-B528-94D00B753401}"/>
              </a:ext>
            </a:extLst>
          </p:cNvPr>
          <p:cNvSpPr>
            <a:spLocks noGrp="1"/>
          </p:cNvSpPr>
          <p:nvPr>
            <p:ph type="body" idx="1"/>
          </p:nvPr>
        </p:nvSpPr>
        <p:spPr>
          <a:xfrm>
            <a:off x="831850" y="1859281"/>
            <a:ext cx="5264150" cy="4230369"/>
          </a:xfrm>
        </p:spPr>
        <p:txBody>
          <a:bodyPr>
            <a:normAutofit/>
          </a:bodyPr>
          <a:lstStyle/>
          <a:p>
            <a:r>
              <a:rPr lang="en-US" sz="3600" dirty="0"/>
              <a:t>The size of a mariachi group varies depending on the availability of musicians.  The usual mariachi group today consists of as many as 8 violins, 2 trumpets, and at least 1 guitar.  </a:t>
            </a:r>
          </a:p>
        </p:txBody>
      </p:sp>
      <p:pic>
        <p:nvPicPr>
          <p:cNvPr id="1026" name="Picture 2" descr="Plaza de la Raza's award-winning Youth Mariachi Ensemble ~ community  ambassadors for Latino arts and culture! | Latino art, Los angeles artist,  Culture art">
            <a:extLst>
              <a:ext uri="{FF2B5EF4-FFF2-40B4-BE49-F238E27FC236}">
                <a16:creationId xmlns:a16="http://schemas.microsoft.com/office/drawing/2014/main" id="{FFF0A524-E565-5444-9C3C-8533E48D7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0" y="1783589"/>
            <a:ext cx="5264150" cy="421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33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0BB5-BCB0-174E-8C7A-82511851C86A}"/>
              </a:ext>
            </a:extLst>
          </p:cNvPr>
          <p:cNvSpPr>
            <a:spLocks noGrp="1"/>
          </p:cNvSpPr>
          <p:nvPr>
            <p:ph type="title"/>
          </p:nvPr>
        </p:nvSpPr>
        <p:spPr>
          <a:xfrm>
            <a:off x="2172529" y="202508"/>
            <a:ext cx="7409622" cy="1341370"/>
          </a:xfrm>
        </p:spPr>
        <p:txBody>
          <a:bodyPr>
            <a:normAutofit fontScale="90000"/>
          </a:bodyPr>
          <a:lstStyle/>
          <a:p>
            <a:r>
              <a:rPr lang="en-US" dirty="0"/>
              <a:t>Meet the Instruments</a:t>
            </a:r>
          </a:p>
        </p:txBody>
      </p:sp>
      <p:pic>
        <p:nvPicPr>
          <p:cNvPr id="6146" name="Picture 2" descr="Mariachi - Downey High School Music">
            <a:extLst>
              <a:ext uri="{FF2B5EF4-FFF2-40B4-BE49-F238E27FC236}">
                <a16:creationId xmlns:a16="http://schemas.microsoft.com/office/drawing/2014/main" id="{4383D8E0-E54B-3445-B6A5-D203DEBF1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140" y="1612830"/>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67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352EB-A22E-4949-B5A5-A0F19EE2BE11}"/>
              </a:ext>
            </a:extLst>
          </p:cNvPr>
          <p:cNvSpPr>
            <a:spLocks noGrp="1"/>
          </p:cNvSpPr>
          <p:nvPr>
            <p:ph type="title"/>
          </p:nvPr>
        </p:nvSpPr>
        <p:spPr>
          <a:xfrm>
            <a:off x="630682" y="338139"/>
            <a:ext cx="10515600" cy="1143190"/>
          </a:xfrm>
        </p:spPr>
        <p:txBody>
          <a:bodyPr/>
          <a:lstStyle/>
          <a:p>
            <a:r>
              <a:rPr lang="en-US" dirty="0"/>
              <a:t>Guitarrón</a:t>
            </a:r>
          </a:p>
        </p:txBody>
      </p:sp>
      <p:sp>
        <p:nvSpPr>
          <p:cNvPr id="3" name="Text Placeholder 2">
            <a:extLst>
              <a:ext uri="{FF2B5EF4-FFF2-40B4-BE49-F238E27FC236}">
                <a16:creationId xmlns:a16="http://schemas.microsoft.com/office/drawing/2014/main" id="{5346FB65-7DB0-7A41-A046-35AB1233F0C1}"/>
              </a:ext>
            </a:extLst>
          </p:cNvPr>
          <p:cNvSpPr>
            <a:spLocks noGrp="1"/>
          </p:cNvSpPr>
          <p:nvPr>
            <p:ph type="body" idx="1"/>
          </p:nvPr>
        </p:nvSpPr>
        <p:spPr>
          <a:xfrm>
            <a:off x="831850" y="1481329"/>
            <a:ext cx="5264150" cy="4608321"/>
          </a:xfrm>
        </p:spPr>
        <p:txBody>
          <a:bodyPr>
            <a:normAutofit lnSpcReduction="10000"/>
          </a:bodyPr>
          <a:lstStyle/>
          <a:p>
            <a:r>
              <a:rPr lang="en-US" sz="3200" dirty="0"/>
              <a:t>The Guitarrón is a large bass guitar.   Guitarrón translates to large guitar – the suffix means big or large. It has 6 strings. Three are nylon wound with a nylon monofilament core or nylon fibers. The other three strings are steel, bronze, or copper wound with a single steel string core</a:t>
            </a:r>
            <a:r>
              <a:rPr lang="en-US" dirty="0"/>
              <a:t>. </a:t>
            </a:r>
          </a:p>
        </p:txBody>
      </p:sp>
      <p:pic>
        <p:nvPicPr>
          <p:cNvPr id="5" name="Picture 4">
            <a:extLst>
              <a:ext uri="{FF2B5EF4-FFF2-40B4-BE49-F238E27FC236}">
                <a16:creationId xmlns:a16="http://schemas.microsoft.com/office/drawing/2014/main" id="{86D56FCB-D7BA-1D47-BF08-F8B92F8A4B2D}"/>
              </a:ext>
            </a:extLst>
          </p:cNvPr>
          <p:cNvPicPr>
            <a:picLocks noChangeAspect="1"/>
          </p:cNvPicPr>
          <p:nvPr/>
        </p:nvPicPr>
        <p:blipFill rotWithShape="1">
          <a:blip r:embed="rId2"/>
          <a:srcRect r="12108"/>
          <a:stretch/>
        </p:blipFill>
        <p:spPr>
          <a:xfrm>
            <a:off x="6096001" y="1472376"/>
            <a:ext cx="5773829" cy="4373253"/>
          </a:xfrm>
          <a:prstGeom prst="rect">
            <a:avLst/>
          </a:prstGeom>
        </p:spPr>
      </p:pic>
    </p:spTree>
    <p:extLst>
      <p:ext uri="{BB962C8B-B14F-4D97-AF65-F5344CB8AC3E}">
        <p14:creationId xmlns:p14="http://schemas.microsoft.com/office/powerpoint/2010/main" val="1458356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46FB65-7DB0-7A41-A046-35AB1233F0C1}"/>
              </a:ext>
            </a:extLst>
          </p:cNvPr>
          <p:cNvSpPr>
            <a:spLocks noGrp="1"/>
          </p:cNvSpPr>
          <p:nvPr>
            <p:ph type="body" idx="1"/>
          </p:nvPr>
        </p:nvSpPr>
        <p:spPr>
          <a:xfrm>
            <a:off x="5180603" y="554133"/>
            <a:ext cx="6074918" cy="4292600"/>
          </a:xfrm>
        </p:spPr>
        <p:txBody>
          <a:bodyPr>
            <a:normAutofit/>
          </a:bodyPr>
          <a:lstStyle/>
          <a:p>
            <a:r>
              <a:rPr lang="en-US" dirty="0"/>
              <a:t>The role of the Guitarrón functions as the backbone of the mariachi ensemble. It provides the bass line, the primary rhythmic pulse, and primary musical guide. Paired with the guitar and vihuelas, together commonly referred to as the rhythm section or las </a:t>
            </a:r>
            <a:r>
              <a:rPr lang="en-US" dirty="0" err="1"/>
              <a:t>armonías</a:t>
            </a:r>
            <a:r>
              <a:rPr lang="en-US" dirty="0"/>
              <a:t>. It is interesting to note that the Guitarrón eventually replaced the harp as a bass instrument. The Guitarrón was the instrument preferred by the mariachi musicians in central Jalisco. </a:t>
            </a:r>
          </a:p>
        </p:txBody>
      </p:sp>
      <p:pic>
        <p:nvPicPr>
          <p:cNvPr id="10" name="Picture 9">
            <a:hlinkClick r:id="rId2"/>
            <a:extLst>
              <a:ext uri="{FF2B5EF4-FFF2-40B4-BE49-F238E27FC236}">
                <a16:creationId xmlns:a16="http://schemas.microsoft.com/office/drawing/2014/main" id="{D844840D-B194-F548-8E06-DE834638434F}"/>
              </a:ext>
            </a:extLst>
          </p:cNvPr>
          <p:cNvPicPr>
            <a:picLocks noChangeAspect="1"/>
          </p:cNvPicPr>
          <p:nvPr/>
        </p:nvPicPr>
        <p:blipFill>
          <a:blip r:embed="rId3"/>
          <a:stretch>
            <a:fillRect/>
          </a:stretch>
        </p:blipFill>
        <p:spPr>
          <a:xfrm>
            <a:off x="9303036" y="4576666"/>
            <a:ext cx="1727200" cy="1727200"/>
          </a:xfrm>
          <a:prstGeom prst="rect">
            <a:avLst/>
          </a:prstGeom>
        </p:spPr>
      </p:pic>
      <p:pic>
        <p:nvPicPr>
          <p:cNvPr id="12" name="Picture 11">
            <a:extLst>
              <a:ext uri="{FF2B5EF4-FFF2-40B4-BE49-F238E27FC236}">
                <a16:creationId xmlns:a16="http://schemas.microsoft.com/office/drawing/2014/main" id="{1B08A30F-0EFD-8840-B4A0-7FC0ACC95FE6}"/>
              </a:ext>
            </a:extLst>
          </p:cNvPr>
          <p:cNvPicPr>
            <a:picLocks noChangeAspect="1"/>
          </p:cNvPicPr>
          <p:nvPr/>
        </p:nvPicPr>
        <p:blipFill>
          <a:blip r:embed="rId4"/>
          <a:stretch>
            <a:fillRect/>
          </a:stretch>
        </p:blipFill>
        <p:spPr>
          <a:xfrm>
            <a:off x="987282" y="554133"/>
            <a:ext cx="3838717" cy="5749733"/>
          </a:xfrm>
          <a:prstGeom prst="rect">
            <a:avLst/>
          </a:prstGeom>
        </p:spPr>
      </p:pic>
    </p:spTree>
    <p:extLst>
      <p:ext uri="{BB962C8B-B14F-4D97-AF65-F5344CB8AC3E}">
        <p14:creationId xmlns:p14="http://schemas.microsoft.com/office/powerpoint/2010/main" val="738883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0BDD5A6-32BF-D441-B8C5-B896D885D3DA}"/>
              </a:ext>
            </a:extLst>
          </p:cNvPr>
          <p:cNvSpPr>
            <a:spLocks noGrp="1"/>
          </p:cNvSpPr>
          <p:nvPr>
            <p:ph type="title"/>
          </p:nvPr>
        </p:nvSpPr>
        <p:spPr>
          <a:xfrm>
            <a:off x="630682" y="338139"/>
            <a:ext cx="10515600" cy="1143190"/>
          </a:xfrm>
        </p:spPr>
        <p:txBody>
          <a:bodyPr/>
          <a:lstStyle/>
          <a:p>
            <a:r>
              <a:rPr lang="en-US" dirty="0"/>
              <a:t>VIHUELA MEXICANA </a:t>
            </a:r>
          </a:p>
        </p:txBody>
      </p:sp>
      <p:sp>
        <p:nvSpPr>
          <p:cNvPr id="5" name="Text Placeholder 2">
            <a:extLst>
              <a:ext uri="{FF2B5EF4-FFF2-40B4-BE49-F238E27FC236}">
                <a16:creationId xmlns:a16="http://schemas.microsoft.com/office/drawing/2014/main" id="{B78E24CB-7A76-7640-9551-37DB886EF0B6}"/>
              </a:ext>
            </a:extLst>
          </p:cNvPr>
          <p:cNvSpPr>
            <a:spLocks noGrp="1"/>
          </p:cNvSpPr>
          <p:nvPr>
            <p:ph type="body" idx="1"/>
          </p:nvPr>
        </p:nvSpPr>
        <p:spPr>
          <a:xfrm>
            <a:off x="831848" y="1481329"/>
            <a:ext cx="5264150" cy="4608321"/>
          </a:xfrm>
        </p:spPr>
        <p:txBody>
          <a:bodyPr>
            <a:noAutofit/>
          </a:bodyPr>
          <a:lstStyle/>
          <a:p>
            <a:r>
              <a:rPr lang="en-US" sz="2800" dirty="0"/>
              <a:t>The </a:t>
            </a:r>
            <a:r>
              <a:rPr lang="en-US" sz="2800" i="1" dirty="0"/>
              <a:t>VIHUELA MEXICANA</a:t>
            </a:r>
            <a:r>
              <a:rPr lang="en-US" sz="2800" dirty="0"/>
              <a:t> is a traditional instrument used in Mariachi music. It is physically similar to the </a:t>
            </a:r>
            <a:r>
              <a:rPr lang="en-US" sz="2800" i="1" dirty="0"/>
              <a:t>Guitarrón</a:t>
            </a:r>
            <a:r>
              <a:rPr lang="en-US" sz="2800" dirty="0"/>
              <a:t> </a:t>
            </a:r>
            <a:r>
              <a:rPr lang="en-US" sz="2800" i="1" dirty="0"/>
              <a:t>but on a smaller scale</a:t>
            </a:r>
            <a:r>
              <a:rPr lang="en-US" sz="2800" dirty="0"/>
              <a:t>. The sound produced from this musical instrument is that of a tenor guitar. The body or the sound box is much smaller than a guitar, and the vihuela has a convex back. </a:t>
            </a:r>
          </a:p>
        </p:txBody>
      </p:sp>
      <p:pic>
        <p:nvPicPr>
          <p:cNvPr id="2050" name="Picture 2" descr="baroquenoise | Musical instruments, Instruments, Mariachi">
            <a:extLst>
              <a:ext uri="{FF2B5EF4-FFF2-40B4-BE49-F238E27FC236}">
                <a16:creationId xmlns:a16="http://schemas.microsoft.com/office/drawing/2014/main" id="{CEB57ECF-BEAD-4F41-9C54-87BBEA5E1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946" y="1481328"/>
            <a:ext cx="4731336" cy="4608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085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784B4B7B-578A-0148-8158-5CD29117967B}"/>
              </a:ext>
            </a:extLst>
          </p:cNvPr>
          <p:cNvPicPr>
            <a:picLocks noChangeAspect="1"/>
          </p:cNvPicPr>
          <p:nvPr/>
        </p:nvPicPr>
        <p:blipFill>
          <a:blip r:embed="rId3"/>
          <a:stretch>
            <a:fillRect/>
          </a:stretch>
        </p:blipFill>
        <p:spPr>
          <a:xfrm>
            <a:off x="9688812" y="5288480"/>
            <a:ext cx="1310853" cy="1310853"/>
          </a:xfrm>
          <a:prstGeom prst="rect">
            <a:avLst/>
          </a:prstGeom>
        </p:spPr>
      </p:pic>
      <p:sp>
        <p:nvSpPr>
          <p:cNvPr id="6" name="Text Placeholder 2">
            <a:extLst>
              <a:ext uri="{FF2B5EF4-FFF2-40B4-BE49-F238E27FC236}">
                <a16:creationId xmlns:a16="http://schemas.microsoft.com/office/drawing/2014/main" id="{7A12485C-C5B6-DB4F-8DCB-1BD6C53A7CB4}"/>
              </a:ext>
            </a:extLst>
          </p:cNvPr>
          <p:cNvSpPr>
            <a:spLocks noGrp="1"/>
          </p:cNvSpPr>
          <p:nvPr>
            <p:ph type="body" idx="1"/>
          </p:nvPr>
        </p:nvSpPr>
        <p:spPr>
          <a:xfrm>
            <a:off x="5180603" y="342082"/>
            <a:ext cx="6074918" cy="4292600"/>
          </a:xfrm>
        </p:spPr>
        <p:txBody>
          <a:bodyPr>
            <a:noAutofit/>
          </a:bodyPr>
          <a:lstStyle/>
          <a:p>
            <a:r>
              <a:rPr lang="en-US" sz="2800" dirty="0">
                <a:latin typeface="Calibri" panose="020F0502020204030204" pitchFamily="34" charset="0"/>
                <a:cs typeface="Calibri" panose="020F0502020204030204" pitchFamily="34" charset="0"/>
              </a:rPr>
              <a:t>Melodic lines are not usually played with the </a:t>
            </a:r>
            <a:r>
              <a:rPr lang="en-US" sz="2800" i="1" dirty="0">
                <a:latin typeface="Calibri" panose="020F0502020204030204" pitchFamily="34" charset="0"/>
                <a:cs typeface="Calibri" panose="020F0502020204030204" pitchFamily="34" charset="0"/>
              </a:rPr>
              <a:t>Vihuela Mexicana</a:t>
            </a:r>
            <a:r>
              <a:rPr lang="en-US" sz="2800" dirty="0">
                <a:latin typeface="Calibri" panose="020F0502020204030204" pitchFamily="34" charset="0"/>
                <a:cs typeface="Calibri" panose="020F0502020204030204" pitchFamily="34" charset="0"/>
              </a:rPr>
              <a:t>.  It is considered a stringed chordal instrument. The role of the </a:t>
            </a:r>
            <a:r>
              <a:rPr lang="en-US" sz="2800" i="1" dirty="0">
                <a:latin typeface="Calibri" panose="020F0502020204030204" pitchFamily="34" charset="0"/>
                <a:cs typeface="Calibri" panose="020F0502020204030204" pitchFamily="34" charset="0"/>
              </a:rPr>
              <a:t>Vihuela Mexicana</a:t>
            </a:r>
            <a:r>
              <a:rPr lang="en-US" sz="2800" dirty="0">
                <a:latin typeface="Calibri" panose="020F0502020204030204" pitchFamily="34" charset="0"/>
                <a:cs typeface="Calibri" panose="020F0502020204030204" pitchFamily="34" charset="0"/>
              </a:rPr>
              <a:t> functions as the secondary rhythmic support instrument to the </a:t>
            </a:r>
            <a:r>
              <a:rPr lang="en-US" sz="2800" i="1" dirty="0">
                <a:latin typeface="Calibri" panose="020F0502020204030204" pitchFamily="34" charset="0"/>
                <a:cs typeface="Calibri" panose="020F0502020204030204" pitchFamily="34" charset="0"/>
              </a:rPr>
              <a:t>Guitarrón</a:t>
            </a:r>
            <a:r>
              <a:rPr lang="en-US" sz="2800" dirty="0">
                <a:latin typeface="Calibri" panose="020F0502020204030204" pitchFamily="34" charset="0"/>
                <a:cs typeface="Calibri" panose="020F0502020204030204" pitchFamily="34" charset="0"/>
              </a:rPr>
              <a:t>. It provides the rhythmic, syncopated pulse and musical guide along with the </a:t>
            </a:r>
            <a:r>
              <a:rPr lang="en-US" sz="2800" i="1" dirty="0">
                <a:latin typeface="Calibri" panose="020F0502020204030204" pitchFamily="34" charset="0"/>
                <a:cs typeface="Calibri" panose="020F0502020204030204" pitchFamily="34" charset="0"/>
              </a:rPr>
              <a:t>Guitarrón </a:t>
            </a:r>
            <a:r>
              <a:rPr lang="en-US" sz="2800" dirty="0">
                <a:latin typeface="Calibri" panose="020F0502020204030204" pitchFamily="34" charset="0"/>
                <a:cs typeface="Calibri" panose="020F0502020204030204" pitchFamily="34" charset="0"/>
              </a:rPr>
              <a:t>and the guitar. The </a:t>
            </a:r>
            <a:r>
              <a:rPr lang="en-US" sz="2800" i="1" dirty="0">
                <a:latin typeface="Calibri" panose="020F0502020204030204" pitchFamily="34" charset="0"/>
                <a:cs typeface="Calibri" panose="020F0502020204030204" pitchFamily="34" charset="0"/>
              </a:rPr>
              <a:t>Vihuela Mexicana</a:t>
            </a:r>
            <a:r>
              <a:rPr lang="en-US" sz="2800" dirty="0">
                <a:latin typeface="Calibri" panose="020F0502020204030204" pitchFamily="34" charset="0"/>
                <a:cs typeface="Calibri" panose="020F0502020204030204" pitchFamily="34" charset="0"/>
              </a:rPr>
              <a:t> provides and maintains the tonality for the ensemble, which is the pitch preference. The </a:t>
            </a:r>
            <a:r>
              <a:rPr lang="en-US" sz="2800" i="1" dirty="0">
                <a:latin typeface="Calibri" panose="020F0502020204030204" pitchFamily="34" charset="0"/>
                <a:cs typeface="Calibri" panose="020F0502020204030204" pitchFamily="34" charset="0"/>
              </a:rPr>
              <a:t>Guitarrón</a:t>
            </a:r>
            <a:r>
              <a:rPr lang="en-US" sz="2800" dirty="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Vihuela Mexicana</a:t>
            </a:r>
            <a:r>
              <a:rPr lang="en-US" sz="2800" dirty="0">
                <a:latin typeface="Calibri" panose="020F0502020204030204" pitchFamily="34" charset="0"/>
                <a:cs typeface="Calibri" panose="020F0502020204030204" pitchFamily="34" charset="0"/>
              </a:rPr>
              <a:t> and Guitar together are commonly referred to as the rhythm section or </a:t>
            </a:r>
            <a:r>
              <a:rPr lang="en-US" sz="2800" i="1" dirty="0">
                <a:latin typeface="Calibri" panose="020F0502020204030204" pitchFamily="34" charset="0"/>
                <a:cs typeface="Calibri" panose="020F0502020204030204" pitchFamily="34" charset="0"/>
              </a:rPr>
              <a:t>las </a:t>
            </a:r>
            <a:r>
              <a:rPr lang="en-US" sz="2800" i="1" dirty="0" err="1">
                <a:latin typeface="Calibri" panose="020F0502020204030204" pitchFamily="34" charset="0"/>
                <a:cs typeface="Calibri" panose="020F0502020204030204" pitchFamily="34" charset="0"/>
              </a:rPr>
              <a:t>armonías</a:t>
            </a:r>
            <a:r>
              <a:rPr lang="en-US" sz="2800" dirty="0">
                <a:latin typeface="Calibri" panose="020F0502020204030204" pitchFamily="34" charset="0"/>
                <a:cs typeface="Calibri" panose="020F0502020204030204" pitchFamily="34" charset="0"/>
              </a:rPr>
              <a:t>). </a:t>
            </a:r>
          </a:p>
        </p:txBody>
      </p:sp>
      <p:pic>
        <p:nvPicPr>
          <p:cNvPr id="10" name="Picture 9">
            <a:extLst>
              <a:ext uri="{FF2B5EF4-FFF2-40B4-BE49-F238E27FC236}">
                <a16:creationId xmlns:a16="http://schemas.microsoft.com/office/drawing/2014/main" id="{4F37E774-DF6F-3B4A-8B8F-F52E35F5D5AC}"/>
              </a:ext>
            </a:extLst>
          </p:cNvPr>
          <p:cNvPicPr>
            <a:picLocks noChangeAspect="1"/>
          </p:cNvPicPr>
          <p:nvPr/>
        </p:nvPicPr>
        <p:blipFill rotWithShape="1">
          <a:blip r:embed="rId4"/>
          <a:srcRect l="13043" b="11207"/>
          <a:stretch/>
        </p:blipFill>
        <p:spPr>
          <a:xfrm rot="5400000">
            <a:off x="-419928" y="1145485"/>
            <a:ext cx="5963478" cy="4567030"/>
          </a:xfrm>
          <a:prstGeom prst="rect">
            <a:avLst/>
          </a:prstGeom>
        </p:spPr>
      </p:pic>
    </p:spTree>
    <p:extLst>
      <p:ext uri="{BB962C8B-B14F-4D97-AF65-F5344CB8AC3E}">
        <p14:creationId xmlns:p14="http://schemas.microsoft.com/office/powerpoint/2010/main" val="686013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CED Colors">
      <a:dk1>
        <a:srgbClr val="595959"/>
      </a:dk1>
      <a:lt1>
        <a:sysClr val="window" lastClr="FFFFFF"/>
      </a:lt1>
      <a:dk2>
        <a:srgbClr val="11547D"/>
      </a:dk2>
      <a:lt2>
        <a:srgbClr val="F2F2F2"/>
      </a:lt2>
      <a:accent1>
        <a:srgbClr val="1A82C4"/>
      </a:accent1>
      <a:accent2>
        <a:srgbClr val="EB5633"/>
      </a:accent2>
      <a:accent3>
        <a:srgbClr val="E7536C"/>
      </a:accent3>
      <a:accent4>
        <a:srgbClr val="EBE715"/>
      </a:accent4>
      <a:accent5>
        <a:srgbClr val="35BEBD"/>
      </a:accent5>
      <a:accent6>
        <a:srgbClr val="9369AD"/>
      </a:accent6>
      <a:hlink>
        <a:srgbClr val="1A82C4"/>
      </a:hlink>
      <a:folHlink>
        <a:srgbClr val="9369AD"/>
      </a:folHlink>
    </a:clrScheme>
    <a:fontScheme name="MCED Fonts">
      <a:majorFont>
        <a:latin typeface="Helvetica Bold"/>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ABC7D442CF1E499790DB9B148A62F6" ma:contentTypeVersion="12" ma:contentTypeDescription="Create a new document." ma:contentTypeScope="" ma:versionID="e1efe62225274a192b6cd5c6824ceade">
  <xsd:schema xmlns:xsd="http://www.w3.org/2001/XMLSchema" xmlns:xs="http://www.w3.org/2001/XMLSchema" xmlns:p="http://schemas.microsoft.com/office/2006/metadata/properties" xmlns:ns2="60a0f162-56c7-4865-98b7-a25e318010a2" xmlns:ns3="012d92ae-ca68-4dec-b387-1570126d6c11" targetNamespace="http://schemas.microsoft.com/office/2006/metadata/properties" ma:root="true" ma:fieldsID="a49c85d904be62931cad6510b9d474aa" ns2:_="" ns3:_="">
    <xsd:import namespace="60a0f162-56c7-4865-98b7-a25e318010a2"/>
    <xsd:import namespace="012d92ae-ca68-4dec-b387-1570126d6c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a0f162-56c7-4865-98b7-a25e318010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2d92ae-ca68-4dec-b387-1570126d6c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65628A-FF4B-493C-A2F7-C375D35B147E}"/>
</file>

<file path=customXml/itemProps2.xml><?xml version="1.0" encoding="utf-8"?>
<ds:datastoreItem xmlns:ds="http://schemas.openxmlformats.org/officeDocument/2006/customXml" ds:itemID="{FAF99810-AED6-46C9-A62D-F9D7B5F1A1CD}"/>
</file>

<file path=customXml/itemProps3.xml><?xml version="1.0" encoding="utf-8"?>
<ds:datastoreItem xmlns:ds="http://schemas.openxmlformats.org/officeDocument/2006/customXml" ds:itemID="{94A67439-014C-4814-B1B8-2DB1FF8F8C73}"/>
</file>

<file path=docProps/app.xml><?xml version="1.0" encoding="utf-8"?>
<Properties xmlns="http://schemas.openxmlformats.org/officeDocument/2006/extended-properties" xmlns:vt="http://schemas.openxmlformats.org/officeDocument/2006/docPropsVTypes">
  <TotalTime>483</TotalTime>
  <Words>846</Words>
  <Application>Microsoft Macintosh PowerPoint</Application>
  <PresentationFormat>Widescreen</PresentationFormat>
  <Paragraphs>27</Paragraphs>
  <Slides>16</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Arial</vt:lpstr>
      <vt:lpstr>Avenir Book</vt:lpstr>
      <vt:lpstr>Calibri</vt:lpstr>
      <vt:lpstr>Calibri Light</vt:lpstr>
      <vt:lpstr>Helvetica</vt:lpstr>
      <vt:lpstr>Helvetica Bold</vt:lpstr>
      <vt:lpstr>Office Theme</vt:lpstr>
      <vt:lpstr>1_Office Theme</vt:lpstr>
      <vt:lpstr>Mariachi An Overview of the History, Genre, and Ensemble</vt:lpstr>
      <vt:lpstr>What is Mariachi?</vt:lpstr>
      <vt:lpstr>Mariachi in Schools</vt:lpstr>
      <vt:lpstr>Mariachi Ensembles</vt:lpstr>
      <vt:lpstr>Meet the Instruments</vt:lpstr>
      <vt:lpstr>Guitarrón</vt:lpstr>
      <vt:lpstr>PowerPoint Presentation</vt:lpstr>
      <vt:lpstr>VIHUELA MEXICANA </vt:lpstr>
      <vt:lpstr>PowerPoint Presentation</vt:lpstr>
      <vt:lpstr>Mariachi Harp</vt:lpstr>
      <vt:lpstr>PowerPoint Presentation</vt:lpstr>
      <vt:lpstr>The Trumpet</vt:lpstr>
      <vt:lpstr>The Violins</vt:lpstr>
      <vt:lpstr>PowerPoint Presentation</vt:lpstr>
      <vt:lpstr>Putting it All Together</vt:lpstr>
      <vt:lpstr>Mariachi On the Big Screen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 the Mariachi Instruments</dc:title>
  <dc:creator>Microsoft Office User</dc:creator>
  <cp:lastModifiedBy>Microsoft Office User</cp:lastModifiedBy>
  <cp:revision>19</cp:revision>
  <dcterms:created xsi:type="dcterms:W3CDTF">2020-09-22T01:37:31Z</dcterms:created>
  <dcterms:modified xsi:type="dcterms:W3CDTF">2020-09-23T01:57:58Z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0x010100C3ABC7D442CF1E499790DB9B148A62F6</vt:lpwstr>
  </property>
</Properties>
</file>